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758" r:id="rId5"/>
    <p:sldId id="883" r:id="rId6"/>
    <p:sldId id="887" r:id="rId7"/>
    <p:sldId id="894" r:id="rId8"/>
    <p:sldId id="880" r:id="rId9"/>
    <p:sldId id="899" r:id="rId10"/>
    <p:sldId id="896" r:id="rId11"/>
    <p:sldId id="842" r:id="rId12"/>
    <p:sldId id="881" r:id="rId13"/>
    <p:sldId id="906" r:id="rId14"/>
    <p:sldId id="900" r:id="rId15"/>
    <p:sldId id="897" r:id="rId16"/>
    <p:sldId id="867" r:id="rId17"/>
    <p:sldId id="861" r:id="rId18"/>
    <p:sldId id="898" r:id="rId19"/>
    <p:sldId id="903" r:id="rId20"/>
    <p:sldId id="877" r:id="rId21"/>
    <p:sldId id="904" r:id="rId22"/>
    <p:sldId id="902" r:id="rId23"/>
    <p:sldId id="905" r:id="rId24"/>
    <p:sldId id="884"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2076B8-BA8C-4EA5-B530-24874527E650}">
          <p14:sldIdLst>
            <p14:sldId id="758"/>
            <p14:sldId id="883"/>
            <p14:sldId id="887"/>
            <p14:sldId id="894"/>
            <p14:sldId id="880"/>
            <p14:sldId id="899"/>
            <p14:sldId id="896"/>
            <p14:sldId id="842"/>
            <p14:sldId id="881"/>
            <p14:sldId id="906"/>
            <p14:sldId id="900"/>
            <p14:sldId id="897"/>
            <p14:sldId id="867"/>
            <p14:sldId id="861"/>
            <p14:sldId id="898"/>
            <p14:sldId id="903"/>
            <p14:sldId id="877"/>
            <p14:sldId id="904"/>
            <p14:sldId id="902"/>
            <p14:sldId id="905"/>
          </p14:sldIdLst>
        </p14:section>
        <p14:section name="End" id="{CEC40696-A8DC-4036-B73F-561B8EE73B43}">
          <p14:sldIdLst>
            <p14:sldId id="884"/>
          </p14:sldIdLst>
        </p14:section>
      </p14:sectionLst>
    </p:ext>
    <p:ext uri="{EFAFB233-063F-42B5-8137-9DF3F51BA10A}">
      <p15:sldGuideLst xmlns:p15="http://schemas.microsoft.com/office/powerpoint/2012/main">
        <p15:guide id="1" orient="horz" pos="2196" userDrawn="1">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lter, Raymond X" initials="SRX" lastIdx="3" clrIdx="0">
    <p:extLst>
      <p:ext uri="{19B8F6BF-5375-455C-9EA6-DF929625EA0E}">
        <p15:presenceInfo xmlns:p15="http://schemas.microsoft.com/office/powerpoint/2012/main" userId="S-1-5-21-537070416-1243706620-6498272-235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68"/>
    <a:srgbClr val="3AB6E2"/>
    <a:srgbClr val="BAD80A"/>
    <a:srgbClr val="003D57"/>
    <a:srgbClr val="4ABCE4"/>
    <a:srgbClr val="28B0E0"/>
    <a:srgbClr val="D0D0CE"/>
    <a:srgbClr val="C7CF1F"/>
    <a:srgbClr val="005F86"/>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6" autoAdjust="0"/>
    <p:restoredTop sz="86540" autoAdjust="0"/>
  </p:normalViewPr>
  <p:slideViewPr>
    <p:cSldViewPr>
      <p:cViewPr varScale="1">
        <p:scale>
          <a:sx n="110" d="100"/>
          <a:sy n="110" d="100"/>
        </p:scale>
        <p:origin x="51" y="222"/>
      </p:cViewPr>
      <p:guideLst>
        <p:guide orient="horz" pos="2196"/>
        <p:guide pos="2880"/>
        <p:guide orient="horz" pos="1620"/>
      </p:guideLst>
    </p:cSldViewPr>
  </p:slideViewPr>
  <p:notesTextViewPr>
    <p:cViewPr>
      <p:scale>
        <a:sx n="100" d="100"/>
        <a:sy n="100" d="100"/>
      </p:scale>
      <p:origin x="0" y="0"/>
    </p:cViewPr>
  </p:notesTextViewPr>
  <p:sorterViewPr>
    <p:cViewPr>
      <p:scale>
        <a:sx n="100" d="100"/>
        <a:sy n="100" d="100"/>
      </p:scale>
      <p:origin x="0" y="-2955"/>
    </p:cViewPr>
  </p:sorterViewPr>
  <p:notesViewPr>
    <p:cSldViewPr>
      <p:cViewPr varScale="1">
        <p:scale>
          <a:sx n="87" d="100"/>
          <a:sy n="87" d="100"/>
        </p:scale>
        <p:origin x="-307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B46FE-B2C7-43C1-A523-6E3C843B4EE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367C66C-2233-42A3-808D-9D9EF15590FD}">
      <dgm:prSet phldrT="[Text]"/>
      <dgm:spPr>
        <a:solidFill>
          <a:srgbClr val="005F86"/>
        </a:solidFill>
      </dgm:spPr>
      <dgm:t>
        <a:bodyPr/>
        <a:lstStyle/>
        <a:p>
          <a:r>
            <a:rPr lang="en-US" dirty="0" smtClean="0">
              <a:solidFill>
                <a:schemeClr val="bg1"/>
              </a:solidFill>
              <a:latin typeface="+mj-lt"/>
            </a:rPr>
            <a:t>NYISO’s Wholesale Market Platform</a:t>
          </a:r>
          <a:endParaRPr lang="en-US" dirty="0"/>
        </a:p>
      </dgm:t>
    </dgm:pt>
    <dgm:pt modelId="{5E081C90-B666-4790-9F87-B6560DDC10DB}" type="parTrans" cxnId="{4E547377-A333-466E-B009-A53474840292}">
      <dgm:prSet/>
      <dgm:spPr/>
      <dgm:t>
        <a:bodyPr/>
        <a:lstStyle/>
        <a:p>
          <a:endParaRPr lang="en-US"/>
        </a:p>
      </dgm:t>
    </dgm:pt>
    <dgm:pt modelId="{6E14BFB3-6347-462F-A18E-390A07AEBE98}" type="sibTrans" cxnId="{4E547377-A333-466E-B009-A53474840292}">
      <dgm:prSet/>
      <dgm:spPr/>
      <dgm:t>
        <a:bodyPr/>
        <a:lstStyle/>
        <a:p>
          <a:endParaRPr lang="en-US"/>
        </a:p>
      </dgm:t>
    </dgm:pt>
    <dgm:pt modelId="{57FDC997-6DAD-4321-95B2-BE3427EFCFF4}">
      <dgm:prSet phldrT="[Text]"/>
      <dgm:spPr>
        <a:solidFill>
          <a:srgbClr val="A1DCF1"/>
        </a:solidFill>
      </dgm:spPr>
      <dgm:t>
        <a:bodyPr/>
        <a:lstStyle/>
        <a:p>
          <a:r>
            <a:rPr lang="en-US" dirty="0" smtClean="0">
              <a:solidFill>
                <a:srgbClr val="005F86"/>
              </a:solidFill>
              <a:latin typeface="+mj-lt"/>
            </a:rPr>
            <a:t>Maintaining Grid Reliability</a:t>
          </a:r>
          <a:endParaRPr lang="en-US" dirty="0"/>
        </a:p>
      </dgm:t>
    </dgm:pt>
    <dgm:pt modelId="{372B395C-0F6C-427B-943C-A88B247E232B}" type="parTrans" cxnId="{CEC0E9B6-31CE-4A3D-A8B6-61D0599352AB}">
      <dgm:prSet/>
      <dgm:spPr/>
      <dgm:t>
        <a:bodyPr/>
        <a:lstStyle/>
        <a:p>
          <a:endParaRPr lang="en-US"/>
        </a:p>
      </dgm:t>
    </dgm:pt>
    <dgm:pt modelId="{32E141CB-59FC-4C14-BE03-48040F1C1C63}" type="sibTrans" cxnId="{CEC0E9B6-31CE-4A3D-A8B6-61D0599352AB}">
      <dgm:prSet/>
      <dgm:spPr>
        <a:solidFill>
          <a:srgbClr val="005F86"/>
        </a:solidFill>
      </dgm:spPr>
      <dgm:t>
        <a:bodyPr/>
        <a:lstStyle/>
        <a:p>
          <a:endParaRPr lang="en-US"/>
        </a:p>
      </dgm:t>
    </dgm:pt>
    <dgm:pt modelId="{357358E4-0B40-433C-ACF5-953B16AB3982}">
      <dgm:prSet phldrT="[Text]"/>
      <dgm:spPr>
        <a:solidFill>
          <a:srgbClr val="A1DCF1"/>
        </a:solidFill>
      </dgm:spPr>
      <dgm:t>
        <a:bodyPr/>
        <a:lstStyle/>
        <a:p>
          <a:r>
            <a:rPr lang="en-US" dirty="0" smtClean="0">
              <a:solidFill>
                <a:srgbClr val="005F86"/>
              </a:solidFill>
              <a:latin typeface="+mj-lt"/>
            </a:rPr>
            <a:t>Enabling Climate Policy</a:t>
          </a:r>
          <a:endParaRPr lang="en-US" dirty="0"/>
        </a:p>
      </dgm:t>
    </dgm:pt>
    <dgm:pt modelId="{4E7DFE39-3CF7-44D0-B3F7-54D99C537247}" type="parTrans" cxnId="{049C36CC-A218-47F6-860E-A1ED7E23B4DC}">
      <dgm:prSet/>
      <dgm:spPr/>
      <dgm:t>
        <a:bodyPr/>
        <a:lstStyle/>
        <a:p>
          <a:endParaRPr lang="en-US"/>
        </a:p>
      </dgm:t>
    </dgm:pt>
    <dgm:pt modelId="{F4105A82-4A40-47F9-A8D3-E0621AD32490}" type="sibTrans" cxnId="{049C36CC-A218-47F6-860E-A1ED7E23B4DC}">
      <dgm:prSet/>
      <dgm:spPr>
        <a:solidFill>
          <a:srgbClr val="005F86"/>
        </a:solidFill>
      </dgm:spPr>
      <dgm:t>
        <a:bodyPr/>
        <a:lstStyle/>
        <a:p>
          <a:endParaRPr lang="en-US"/>
        </a:p>
      </dgm:t>
    </dgm:pt>
    <dgm:pt modelId="{AFC50ACD-BCD9-4C58-BCEF-E617E745FD9A}">
      <dgm:prSet phldrT="[Text]"/>
      <dgm:spPr>
        <a:solidFill>
          <a:srgbClr val="A1DCF1"/>
        </a:solidFill>
      </dgm:spPr>
      <dgm:t>
        <a:bodyPr/>
        <a:lstStyle/>
        <a:p>
          <a:r>
            <a:rPr lang="en-US" dirty="0" smtClean="0">
              <a:solidFill>
                <a:srgbClr val="005F86"/>
              </a:solidFill>
              <a:latin typeface="+mj-lt"/>
            </a:rPr>
            <a:t>Lowering Costs</a:t>
          </a:r>
          <a:endParaRPr lang="en-US" dirty="0"/>
        </a:p>
      </dgm:t>
    </dgm:pt>
    <dgm:pt modelId="{98F5506D-DE0C-4E5D-AEBA-9B3D20BE6212}" type="parTrans" cxnId="{C7B30646-04CE-4AF1-8487-C9B4D5F0C0CB}">
      <dgm:prSet/>
      <dgm:spPr/>
      <dgm:t>
        <a:bodyPr/>
        <a:lstStyle/>
        <a:p>
          <a:endParaRPr lang="en-US"/>
        </a:p>
      </dgm:t>
    </dgm:pt>
    <dgm:pt modelId="{C908EED1-C006-4063-99A8-534E7205B42F}" type="sibTrans" cxnId="{C7B30646-04CE-4AF1-8487-C9B4D5F0C0CB}">
      <dgm:prSet/>
      <dgm:spPr>
        <a:solidFill>
          <a:srgbClr val="005F86"/>
        </a:solidFill>
      </dgm:spPr>
      <dgm:t>
        <a:bodyPr/>
        <a:lstStyle/>
        <a:p>
          <a:endParaRPr lang="en-US"/>
        </a:p>
      </dgm:t>
    </dgm:pt>
    <dgm:pt modelId="{BC656109-5F9C-4C50-97D0-7DCE35DF493D}" type="pres">
      <dgm:prSet presAssocID="{B2EB46FE-B2C7-43C1-A523-6E3C843B4EEC}" presName="Name0" presStyleCnt="0">
        <dgm:presLayoutVars>
          <dgm:chMax val="1"/>
          <dgm:dir/>
          <dgm:animLvl val="ctr"/>
          <dgm:resizeHandles val="exact"/>
        </dgm:presLayoutVars>
      </dgm:prSet>
      <dgm:spPr/>
      <dgm:t>
        <a:bodyPr/>
        <a:lstStyle/>
        <a:p>
          <a:endParaRPr lang="en-US"/>
        </a:p>
      </dgm:t>
    </dgm:pt>
    <dgm:pt modelId="{B47A9B6A-8D87-4276-B6E5-D8B5C0DB5988}" type="pres">
      <dgm:prSet presAssocID="{9367C66C-2233-42A3-808D-9D9EF15590FD}" presName="centerShape" presStyleLbl="node0" presStyleIdx="0" presStyleCnt="1"/>
      <dgm:spPr/>
      <dgm:t>
        <a:bodyPr/>
        <a:lstStyle/>
        <a:p>
          <a:endParaRPr lang="en-US"/>
        </a:p>
      </dgm:t>
    </dgm:pt>
    <dgm:pt modelId="{BDF3DDCC-3FD6-40EA-98A0-05EE36C8FCEA}" type="pres">
      <dgm:prSet presAssocID="{57FDC997-6DAD-4321-95B2-BE3427EFCFF4}" presName="node" presStyleLbl="node1" presStyleIdx="0" presStyleCnt="3" custRadScaleRad="98874" custRadScaleInc="493">
        <dgm:presLayoutVars>
          <dgm:bulletEnabled val="1"/>
        </dgm:presLayoutVars>
      </dgm:prSet>
      <dgm:spPr/>
      <dgm:t>
        <a:bodyPr/>
        <a:lstStyle/>
        <a:p>
          <a:endParaRPr lang="en-US"/>
        </a:p>
      </dgm:t>
    </dgm:pt>
    <dgm:pt modelId="{8A1B773D-C258-4D1A-AB53-45990B8C1286}" type="pres">
      <dgm:prSet presAssocID="{57FDC997-6DAD-4321-95B2-BE3427EFCFF4}" presName="dummy" presStyleCnt="0"/>
      <dgm:spPr/>
    </dgm:pt>
    <dgm:pt modelId="{A037C2FA-10C0-4E95-B85A-F85B7A7094F0}" type="pres">
      <dgm:prSet presAssocID="{32E141CB-59FC-4C14-BE03-48040F1C1C63}" presName="sibTrans" presStyleLbl="sibTrans2D1" presStyleIdx="0" presStyleCnt="3"/>
      <dgm:spPr/>
      <dgm:t>
        <a:bodyPr/>
        <a:lstStyle/>
        <a:p>
          <a:endParaRPr lang="en-US"/>
        </a:p>
      </dgm:t>
    </dgm:pt>
    <dgm:pt modelId="{3BAFC3A3-40C8-4DF8-A7C8-4691C2FC8E96}" type="pres">
      <dgm:prSet presAssocID="{357358E4-0B40-433C-ACF5-953B16AB3982}" presName="node" presStyleLbl="node1" presStyleIdx="1" presStyleCnt="3">
        <dgm:presLayoutVars>
          <dgm:bulletEnabled val="1"/>
        </dgm:presLayoutVars>
      </dgm:prSet>
      <dgm:spPr/>
      <dgm:t>
        <a:bodyPr/>
        <a:lstStyle/>
        <a:p>
          <a:endParaRPr lang="en-US"/>
        </a:p>
      </dgm:t>
    </dgm:pt>
    <dgm:pt modelId="{16B096ED-3C3C-4188-B2E0-1A24D1CB972A}" type="pres">
      <dgm:prSet presAssocID="{357358E4-0B40-433C-ACF5-953B16AB3982}" presName="dummy" presStyleCnt="0"/>
      <dgm:spPr/>
    </dgm:pt>
    <dgm:pt modelId="{29782446-028C-4E75-8F1B-B6111EFB903A}" type="pres">
      <dgm:prSet presAssocID="{F4105A82-4A40-47F9-A8D3-E0621AD32490}" presName="sibTrans" presStyleLbl="sibTrans2D1" presStyleIdx="1" presStyleCnt="3"/>
      <dgm:spPr/>
      <dgm:t>
        <a:bodyPr/>
        <a:lstStyle/>
        <a:p>
          <a:endParaRPr lang="en-US"/>
        </a:p>
      </dgm:t>
    </dgm:pt>
    <dgm:pt modelId="{DEACEB82-678D-48B4-9440-86BE767752E6}" type="pres">
      <dgm:prSet presAssocID="{AFC50ACD-BCD9-4C58-BCEF-E617E745FD9A}" presName="node" presStyleLbl="node1" presStyleIdx="2" presStyleCnt="3">
        <dgm:presLayoutVars>
          <dgm:bulletEnabled val="1"/>
        </dgm:presLayoutVars>
      </dgm:prSet>
      <dgm:spPr/>
      <dgm:t>
        <a:bodyPr/>
        <a:lstStyle/>
        <a:p>
          <a:endParaRPr lang="en-US"/>
        </a:p>
      </dgm:t>
    </dgm:pt>
    <dgm:pt modelId="{127A795D-9E42-4CD4-8817-A87489162583}" type="pres">
      <dgm:prSet presAssocID="{AFC50ACD-BCD9-4C58-BCEF-E617E745FD9A}" presName="dummy" presStyleCnt="0"/>
      <dgm:spPr/>
    </dgm:pt>
    <dgm:pt modelId="{AE5D9A44-2957-4FF1-8082-E146F9495074}" type="pres">
      <dgm:prSet presAssocID="{C908EED1-C006-4063-99A8-534E7205B42F}" presName="sibTrans" presStyleLbl="sibTrans2D1" presStyleIdx="2" presStyleCnt="3"/>
      <dgm:spPr/>
      <dgm:t>
        <a:bodyPr/>
        <a:lstStyle/>
        <a:p>
          <a:endParaRPr lang="en-US"/>
        </a:p>
      </dgm:t>
    </dgm:pt>
  </dgm:ptLst>
  <dgm:cxnLst>
    <dgm:cxn modelId="{049C36CC-A218-47F6-860E-A1ED7E23B4DC}" srcId="{9367C66C-2233-42A3-808D-9D9EF15590FD}" destId="{357358E4-0B40-433C-ACF5-953B16AB3982}" srcOrd="1" destOrd="0" parTransId="{4E7DFE39-3CF7-44D0-B3F7-54D99C537247}" sibTransId="{F4105A82-4A40-47F9-A8D3-E0621AD32490}"/>
    <dgm:cxn modelId="{32AFAEB8-AACB-4AE4-B19E-C1B5B2A95F52}" type="presOf" srcId="{57FDC997-6DAD-4321-95B2-BE3427EFCFF4}" destId="{BDF3DDCC-3FD6-40EA-98A0-05EE36C8FCEA}" srcOrd="0" destOrd="0" presId="urn:microsoft.com/office/officeart/2005/8/layout/radial6"/>
    <dgm:cxn modelId="{755B0E11-6AAE-4E4C-8981-798A1ECA8BA4}" type="presOf" srcId="{F4105A82-4A40-47F9-A8D3-E0621AD32490}" destId="{29782446-028C-4E75-8F1B-B6111EFB903A}" srcOrd="0" destOrd="0" presId="urn:microsoft.com/office/officeart/2005/8/layout/radial6"/>
    <dgm:cxn modelId="{3085E61F-DFEB-4FF7-B7F4-04EF1C80331C}" type="presOf" srcId="{AFC50ACD-BCD9-4C58-BCEF-E617E745FD9A}" destId="{DEACEB82-678D-48B4-9440-86BE767752E6}" srcOrd="0" destOrd="0" presId="urn:microsoft.com/office/officeart/2005/8/layout/radial6"/>
    <dgm:cxn modelId="{4E547377-A333-466E-B009-A53474840292}" srcId="{B2EB46FE-B2C7-43C1-A523-6E3C843B4EEC}" destId="{9367C66C-2233-42A3-808D-9D9EF15590FD}" srcOrd="0" destOrd="0" parTransId="{5E081C90-B666-4790-9F87-B6560DDC10DB}" sibTransId="{6E14BFB3-6347-462F-A18E-390A07AEBE98}"/>
    <dgm:cxn modelId="{5C716152-5EB8-49D4-91B5-53E3A70318C4}" type="presOf" srcId="{B2EB46FE-B2C7-43C1-A523-6E3C843B4EEC}" destId="{BC656109-5F9C-4C50-97D0-7DCE35DF493D}" srcOrd="0" destOrd="0" presId="urn:microsoft.com/office/officeart/2005/8/layout/radial6"/>
    <dgm:cxn modelId="{909F1D0A-6E6C-4350-9F66-7058EDF49B18}" type="presOf" srcId="{9367C66C-2233-42A3-808D-9D9EF15590FD}" destId="{B47A9B6A-8D87-4276-B6E5-D8B5C0DB5988}" srcOrd="0" destOrd="0" presId="urn:microsoft.com/office/officeart/2005/8/layout/radial6"/>
    <dgm:cxn modelId="{25032000-35C9-4B39-BCBB-1E8E3BB2461A}" type="presOf" srcId="{C908EED1-C006-4063-99A8-534E7205B42F}" destId="{AE5D9A44-2957-4FF1-8082-E146F9495074}" srcOrd="0" destOrd="0" presId="urn:microsoft.com/office/officeart/2005/8/layout/radial6"/>
    <dgm:cxn modelId="{CEC0E9B6-31CE-4A3D-A8B6-61D0599352AB}" srcId="{9367C66C-2233-42A3-808D-9D9EF15590FD}" destId="{57FDC997-6DAD-4321-95B2-BE3427EFCFF4}" srcOrd="0" destOrd="0" parTransId="{372B395C-0F6C-427B-943C-A88B247E232B}" sibTransId="{32E141CB-59FC-4C14-BE03-48040F1C1C63}"/>
    <dgm:cxn modelId="{12A5CD6A-3BB7-44F2-A597-9B982A00F03D}" type="presOf" srcId="{32E141CB-59FC-4C14-BE03-48040F1C1C63}" destId="{A037C2FA-10C0-4E95-B85A-F85B7A7094F0}" srcOrd="0" destOrd="0" presId="urn:microsoft.com/office/officeart/2005/8/layout/radial6"/>
    <dgm:cxn modelId="{7747F67F-E273-408F-8919-50DB55A0EF0C}" type="presOf" srcId="{357358E4-0B40-433C-ACF5-953B16AB3982}" destId="{3BAFC3A3-40C8-4DF8-A7C8-4691C2FC8E96}" srcOrd="0" destOrd="0" presId="urn:microsoft.com/office/officeart/2005/8/layout/radial6"/>
    <dgm:cxn modelId="{C7B30646-04CE-4AF1-8487-C9B4D5F0C0CB}" srcId="{9367C66C-2233-42A3-808D-9D9EF15590FD}" destId="{AFC50ACD-BCD9-4C58-BCEF-E617E745FD9A}" srcOrd="2" destOrd="0" parTransId="{98F5506D-DE0C-4E5D-AEBA-9B3D20BE6212}" sibTransId="{C908EED1-C006-4063-99A8-534E7205B42F}"/>
    <dgm:cxn modelId="{729F479D-8FED-4C97-A8CC-A103B4BE19EC}" type="presParOf" srcId="{BC656109-5F9C-4C50-97D0-7DCE35DF493D}" destId="{B47A9B6A-8D87-4276-B6E5-D8B5C0DB5988}" srcOrd="0" destOrd="0" presId="urn:microsoft.com/office/officeart/2005/8/layout/radial6"/>
    <dgm:cxn modelId="{CD4328F1-C9D1-4C3F-94D7-5EC69408B613}" type="presParOf" srcId="{BC656109-5F9C-4C50-97D0-7DCE35DF493D}" destId="{BDF3DDCC-3FD6-40EA-98A0-05EE36C8FCEA}" srcOrd="1" destOrd="0" presId="urn:microsoft.com/office/officeart/2005/8/layout/radial6"/>
    <dgm:cxn modelId="{885CE11A-B290-4CEE-9FE5-09E96B0C60AB}" type="presParOf" srcId="{BC656109-5F9C-4C50-97D0-7DCE35DF493D}" destId="{8A1B773D-C258-4D1A-AB53-45990B8C1286}" srcOrd="2" destOrd="0" presId="urn:microsoft.com/office/officeart/2005/8/layout/radial6"/>
    <dgm:cxn modelId="{388C5AE1-4853-44B4-BFE0-2626E36DD321}" type="presParOf" srcId="{BC656109-5F9C-4C50-97D0-7DCE35DF493D}" destId="{A037C2FA-10C0-4E95-B85A-F85B7A7094F0}" srcOrd="3" destOrd="0" presId="urn:microsoft.com/office/officeart/2005/8/layout/radial6"/>
    <dgm:cxn modelId="{39DC01BE-C4F3-46EF-803A-F5FC1B727E49}" type="presParOf" srcId="{BC656109-5F9C-4C50-97D0-7DCE35DF493D}" destId="{3BAFC3A3-40C8-4DF8-A7C8-4691C2FC8E96}" srcOrd="4" destOrd="0" presId="urn:microsoft.com/office/officeart/2005/8/layout/radial6"/>
    <dgm:cxn modelId="{131D302C-6D44-49EB-8D46-85C98FBA6574}" type="presParOf" srcId="{BC656109-5F9C-4C50-97D0-7DCE35DF493D}" destId="{16B096ED-3C3C-4188-B2E0-1A24D1CB972A}" srcOrd="5" destOrd="0" presId="urn:microsoft.com/office/officeart/2005/8/layout/radial6"/>
    <dgm:cxn modelId="{6C898B3F-3A5D-4683-9ED6-BA93BEAEF9C4}" type="presParOf" srcId="{BC656109-5F9C-4C50-97D0-7DCE35DF493D}" destId="{29782446-028C-4E75-8F1B-B6111EFB903A}" srcOrd="6" destOrd="0" presId="urn:microsoft.com/office/officeart/2005/8/layout/radial6"/>
    <dgm:cxn modelId="{A91F6B00-1515-4D7E-9026-0BEFB86B60A6}" type="presParOf" srcId="{BC656109-5F9C-4C50-97D0-7DCE35DF493D}" destId="{DEACEB82-678D-48B4-9440-86BE767752E6}" srcOrd="7" destOrd="0" presId="urn:microsoft.com/office/officeart/2005/8/layout/radial6"/>
    <dgm:cxn modelId="{C765840A-3A34-412F-9A1C-F010A33C90F7}" type="presParOf" srcId="{BC656109-5F9C-4C50-97D0-7DCE35DF493D}" destId="{127A795D-9E42-4CD4-8817-A87489162583}" srcOrd="8" destOrd="0" presId="urn:microsoft.com/office/officeart/2005/8/layout/radial6"/>
    <dgm:cxn modelId="{CC484FF8-578C-47DD-8404-3782C39AF803}" type="presParOf" srcId="{BC656109-5F9C-4C50-97D0-7DCE35DF493D}" destId="{AE5D9A44-2957-4FF1-8082-E146F949507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D9A44-2957-4FF1-8082-E146F9495074}">
      <dsp:nvSpPr>
        <dsp:cNvPr id="0" name=""/>
        <dsp:cNvSpPr/>
      </dsp:nvSpPr>
      <dsp:spPr>
        <a:xfrm>
          <a:off x="872894" y="366637"/>
          <a:ext cx="2366980" cy="2366980"/>
        </a:xfrm>
        <a:prstGeom prst="blockArc">
          <a:avLst>
            <a:gd name="adj1" fmla="val 9044537"/>
            <a:gd name="adj2" fmla="val 16189681"/>
            <a:gd name="adj3" fmla="val 4636"/>
          </a:avLst>
        </a:prstGeom>
        <a:solidFill>
          <a:srgbClr val="005F86"/>
        </a:solidFill>
        <a:ln>
          <a:noFill/>
        </a:ln>
        <a:effectLst/>
      </dsp:spPr>
      <dsp:style>
        <a:lnRef idx="0">
          <a:scrgbClr r="0" g="0" b="0"/>
        </a:lnRef>
        <a:fillRef idx="1">
          <a:scrgbClr r="0" g="0" b="0"/>
        </a:fillRef>
        <a:effectRef idx="0">
          <a:scrgbClr r="0" g="0" b="0"/>
        </a:effectRef>
        <a:fontRef idx="minor">
          <a:schemeClr val="lt1"/>
        </a:fontRef>
      </dsp:style>
    </dsp:sp>
    <dsp:sp modelId="{29782446-028C-4E75-8F1B-B6111EFB903A}">
      <dsp:nvSpPr>
        <dsp:cNvPr id="0" name=""/>
        <dsp:cNvSpPr/>
      </dsp:nvSpPr>
      <dsp:spPr>
        <a:xfrm>
          <a:off x="865489" y="353618"/>
          <a:ext cx="2366980" cy="2366980"/>
        </a:xfrm>
        <a:prstGeom prst="blockArc">
          <a:avLst>
            <a:gd name="adj1" fmla="val 1800000"/>
            <a:gd name="adj2" fmla="val 9000000"/>
            <a:gd name="adj3" fmla="val 4636"/>
          </a:avLst>
        </a:prstGeom>
        <a:solidFill>
          <a:srgbClr val="005F86"/>
        </a:solidFill>
        <a:ln>
          <a:noFill/>
        </a:ln>
        <a:effectLst/>
      </dsp:spPr>
      <dsp:style>
        <a:lnRef idx="0">
          <a:scrgbClr r="0" g="0" b="0"/>
        </a:lnRef>
        <a:fillRef idx="1">
          <a:scrgbClr r="0" g="0" b="0"/>
        </a:fillRef>
        <a:effectRef idx="0">
          <a:scrgbClr r="0" g="0" b="0"/>
        </a:effectRef>
        <a:fontRef idx="minor">
          <a:schemeClr val="lt1"/>
        </a:fontRef>
      </dsp:style>
    </dsp:sp>
    <dsp:sp modelId="{A037C2FA-10C0-4E95-B85A-F85B7A7094F0}">
      <dsp:nvSpPr>
        <dsp:cNvPr id="0" name=""/>
        <dsp:cNvSpPr/>
      </dsp:nvSpPr>
      <dsp:spPr>
        <a:xfrm>
          <a:off x="858113" y="366587"/>
          <a:ext cx="2366980" cy="2366980"/>
        </a:xfrm>
        <a:prstGeom prst="blockArc">
          <a:avLst>
            <a:gd name="adj1" fmla="val 16233634"/>
            <a:gd name="adj2" fmla="val 1755633"/>
            <a:gd name="adj3" fmla="val 4636"/>
          </a:avLst>
        </a:prstGeom>
        <a:solidFill>
          <a:srgbClr val="005F86"/>
        </a:solidFill>
        <a:ln>
          <a:noFill/>
        </a:ln>
        <a:effectLst/>
      </dsp:spPr>
      <dsp:style>
        <a:lnRef idx="0">
          <a:scrgbClr r="0" g="0" b="0"/>
        </a:lnRef>
        <a:fillRef idx="1">
          <a:scrgbClr r="0" g="0" b="0"/>
        </a:fillRef>
        <a:effectRef idx="0">
          <a:scrgbClr r="0" g="0" b="0"/>
        </a:effectRef>
        <a:fontRef idx="minor">
          <a:schemeClr val="lt1"/>
        </a:fontRef>
      </dsp:style>
    </dsp:sp>
    <dsp:sp modelId="{B47A9B6A-8D87-4276-B6E5-D8B5C0DB5988}">
      <dsp:nvSpPr>
        <dsp:cNvPr id="0" name=""/>
        <dsp:cNvSpPr/>
      </dsp:nvSpPr>
      <dsp:spPr>
        <a:xfrm>
          <a:off x="1504719" y="992848"/>
          <a:ext cx="1088520" cy="1088520"/>
        </a:xfrm>
        <a:prstGeom prst="ellipse">
          <a:avLst/>
        </a:prstGeom>
        <a:solidFill>
          <a:srgbClr val="005F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latin typeface="+mj-lt"/>
            </a:rPr>
            <a:t>NYISO’s Wholesale Market Platform</a:t>
          </a:r>
          <a:endParaRPr lang="en-US" sz="1200" kern="1200" dirty="0"/>
        </a:p>
      </dsp:txBody>
      <dsp:txXfrm>
        <a:off x="1664129" y="1152258"/>
        <a:ext cx="769700" cy="769700"/>
      </dsp:txXfrm>
    </dsp:sp>
    <dsp:sp modelId="{BDF3DDCC-3FD6-40EA-98A0-05EE36C8FCEA}">
      <dsp:nvSpPr>
        <dsp:cNvPr id="0" name=""/>
        <dsp:cNvSpPr/>
      </dsp:nvSpPr>
      <dsp:spPr>
        <a:xfrm>
          <a:off x="1671931" y="13091"/>
          <a:ext cx="761964" cy="761964"/>
        </a:xfrm>
        <a:prstGeom prst="ellipse">
          <a:avLst/>
        </a:prstGeom>
        <a:solidFill>
          <a:srgbClr val="A1DC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rgbClr val="005F86"/>
              </a:solidFill>
              <a:latin typeface="+mj-lt"/>
            </a:rPr>
            <a:t>Maintaining Grid Reliability</a:t>
          </a:r>
          <a:endParaRPr lang="en-US" sz="800" kern="1200" dirty="0"/>
        </a:p>
      </dsp:txBody>
      <dsp:txXfrm>
        <a:off x="1783518" y="124678"/>
        <a:ext cx="538790" cy="538790"/>
      </dsp:txXfrm>
    </dsp:sp>
    <dsp:sp modelId="{3BAFC3A3-40C8-4DF8-A7C8-4691C2FC8E96}">
      <dsp:nvSpPr>
        <dsp:cNvPr id="0" name=""/>
        <dsp:cNvSpPr/>
      </dsp:nvSpPr>
      <dsp:spPr>
        <a:xfrm>
          <a:off x="2669174" y="1734156"/>
          <a:ext cx="761964" cy="761964"/>
        </a:xfrm>
        <a:prstGeom prst="ellipse">
          <a:avLst/>
        </a:prstGeom>
        <a:solidFill>
          <a:srgbClr val="A1DC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rgbClr val="005F86"/>
              </a:solidFill>
              <a:latin typeface="+mj-lt"/>
            </a:rPr>
            <a:t>Enabling Climate Policy</a:t>
          </a:r>
          <a:endParaRPr lang="en-US" sz="800" kern="1200" dirty="0"/>
        </a:p>
      </dsp:txBody>
      <dsp:txXfrm>
        <a:off x="2780761" y="1845743"/>
        <a:ext cx="538790" cy="538790"/>
      </dsp:txXfrm>
    </dsp:sp>
    <dsp:sp modelId="{DEACEB82-678D-48B4-9440-86BE767752E6}">
      <dsp:nvSpPr>
        <dsp:cNvPr id="0" name=""/>
        <dsp:cNvSpPr/>
      </dsp:nvSpPr>
      <dsp:spPr>
        <a:xfrm>
          <a:off x="666820" y="1734156"/>
          <a:ext cx="761964" cy="761964"/>
        </a:xfrm>
        <a:prstGeom prst="ellipse">
          <a:avLst/>
        </a:prstGeom>
        <a:solidFill>
          <a:srgbClr val="A1DC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rgbClr val="005F86"/>
              </a:solidFill>
              <a:latin typeface="+mj-lt"/>
            </a:rPr>
            <a:t>Lowering Costs</a:t>
          </a:r>
          <a:endParaRPr lang="en-US" sz="800" kern="1200" dirty="0"/>
        </a:p>
      </dsp:txBody>
      <dsp:txXfrm>
        <a:off x="778407" y="1845743"/>
        <a:ext cx="538790" cy="53879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038A70E-DFCA-44F9-8DB8-776680544938}" type="datetimeFigureOut">
              <a:rPr lang="en-US" smtClean="0"/>
              <a:pPr/>
              <a:t>10/8/2020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B538D0-A7A3-4B2D-9930-1496A025D5C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746DCD-3791-463D-BE87-CA68B53673F7}" type="datetimeFigureOut">
              <a:rPr lang="en-US" smtClean="0"/>
              <a:pPr/>
              <a:t>10/8/2020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8" name="Slide Number Placeholder 7"/>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F33CF7-2A63-4D72-8506-2A8FECA107C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33CF7-2A63-4D72-8506-2A8FECA107C2}" type="slidenum">
              <a:rPr lang="en-US" smtClean="0"/>
              <a:pPr/>
              <a:t>1</a:t>
            </a:fld>
            <a:endParaRPr lang="en-US" dirty="0"/>
          </a:p>
        </p:txBody>
      </p:sp>
    </p:spTree>
    <p:extLst>
      <p:ext uri="{BB962C8B-B14F-4D97-AF65-F5344CB8AC3E}">
        <p14:creationId xmlns:p14="http://schemas.microsoft.com/office/powerpoint/2010/main" val="159080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90" indent="-172290">
              <a:buFont typeface="Arial" panose="020B0604020202020204" pitchFamily="34" charset="0"/>
              <a:buChar char="•"/>
            </a:pPr>
            <a:r>
              <a:rPr lang="en-US" dirty="0" smtClean="0"/>
              <a:t>Fossil</a:t>
            </a:r>
            <a:r>
              <a:rPr lang="en-US" baseline="0" dirty="0" smtClean="0"/>
              <a:t> fuel-fired generation accounts for 66% of NY’s generating capacity, but only 39% of its energy production</a:t>
            </a:r>
          </a:p>
          <a:p>
            <a:pPr marL="172290" indent="-172290">
              <a:buFont typeface="Arial" panose="020B0604020202020204" pitchFamily="34" charset="0"/>
              <a:buChar char="•"/>
            </a:pPr>
            <a:r>
              <a:rPr lang="en-US" baseline="0" dirty="0" smtClean="0"/>
              <a:t>Nuclear resources account for 14% of the state’s generating capacity, but contribute to 32% of the total energy produced</a:t>
            </a:r>
          </a:p>
          <a:p>
            <a:pPr marL="172290" indent="-172290">
              <a:buFont typeface="Arial" panose="020B0604020202020204" pitchFamily="34" charset="0"/>
              <a:buChar char="•"/>
            </a:pPr>
            <a:r>
              <a:rPr lang="en-US" baseline="0" dirty="0" smtClean="0"/>
              <a:t>Hydropower accounts for 11% of the state’s generating capacity, but contributes 21% of total energy produced</a:t>
            </a:r>
            <a:endParaRPr lang="en-US" dirty="0"/>
          </a:p>
        </p:txBody>
      </p:sp>
      <p:sp>
        <p:nvSpPr>
          <p:cNvPr id="4" name="Slide Number Placeholder 3"/>
          <p:cNvSpPr>
            <a:spLocks noGrp="1"/>
          </p:cNvSpPr>
          <p:nvPr>
            <p:ph type="sldNum" sz="quarter" idx="10"/>
          </p:nvPr>
        </p:nvSpPr>
        <p:spPr/>
        <p:txBody>
          <a:bodyPr/>
          <a:lstStyle/>
          <a:p>
            <a:fld id="{09F33CF7-2A63-4D72-8506-2A8FECA107C2}" type="slidenum">
              <a:rPr lang="en-US" smtClean="0"/>
              <a:pPr/>
              <a:t>4</a:t>
            </a:fld>
            <a:endParaRPr lang="en-US" dirty="0"/>
          </a:p>
        </p:txBody>
      </p:sp>
    </p:spTree>
    <p:extLst>
      <p:ext uri="{BB962C8B-B14F-4D97-AF65-F5344CB8AC3E}">
        <p14:creationId xmlns:p14="http://schemas.microsoft.com/office/powerpoint/2010/main" val="84372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90" indent="-172290">
              <a:buFont typeface="Arial" panose="020B0604020202020204" pitchFamily="34" charset="0"/>
              <a:buChar char="•"/>
            </a:pPr>
            <a:r>
              <a:rPr lang="en-US" dirty="0" smtClean="0"/>
              <a:t>NYISO markets provide price signals to encourage generators to operate more efficiently,</a:t>
            </a:r>
            <a:r>
              <a:rPr lang="en-US" baseline="0" dirty="0" smtClean="0"/>
              <a:t> supporting public policy goals of reducing emissions</a:t>
            </a:r>
            <a:endParaRPr lang="en-US" dirty="0"/>
          </a:p>
        </p:txBody>
      </p:sp>
      <p:sp>
        <p:nvSpPr>
          <p:cNvPr id="4" name="Slide Number Placeholder 3"/>
          <p:cNvSpPr>
            <a:spLocks noGrp="1"/>
          </p:cNvSpPr>
          <p:nvPr>
            <p:ph type="sldNum" sz="quarter" idx="10"/>
          </p:nvPr>
        </p:nvSpPr>
        <p:spPr/>
        <p:txBody>
          <a:bodyPr/>
          <a:lstStyle/>
          <a:p>
            <a:fld id="{09F33CF7-2A63-4D72-8506-2A8FECA107C2}" type="slidenum">
              <a:rPr lang="en-US" smtClean="0"/>
              <a:pPr/>
              <a:t>5</a:t>
            </a:fld>
            <a:endParaRPr lang="en-US" dirty="0"/>
          </a:p>
        </p:txBody>
      </p:sp>
    </p:spTree>
    <p:extLst>
      <p:ext uri="{BB962C8B-B14F-4D97-AF65-F5344CB8AC3E}">
        <p14:creationId xmlns:p14="http://schemas.microsoft.com/office/powerpoint/2010/main" val="123244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90" indent="-172290">
              <a:buFont typeface="Arial" panose="020B0604020202020204" pitchFamily="34" charset="0"/>
              <a:buChar char="•"/>
            </a:pPr>
            <a:r>
              <a:rPr lang="en-US" baseline="0" dirty="0" smtClean="0"/>
              <a:t>NYISO lowered forecast for 2020 and 2021 due to expected impacts on load associated with COVID-19 response and recovery</a:t>
            </a:r>
          </a:p>
          <a:p>
            <a:pPr marL="172290" marR="0" lvl="0" indent="-1722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Baseline Forecast shows the expected statewide loads under expected economic and weather conditions, and accounts for the load-reducing impacts of energy efficiency programs, behind-the-meter (BTM) solar and other distributed generation, building codes, and efficiency standards. The Baseline Forecast also includes the expected impacts of electric vehicle (EV) usage and other electrification measures. </a:t>
            </a:r>
          </a:p>
          <a:p>
            <a:pPr marL="172290" marR="0" lvl="0" indent="-1722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Low-Load Scenario assumes increased adoption of energy efficiency, BTM solar, and fewer purchases of EVs and other electrification measures. </a:t>
            </a:r>
          </a:p>
          <a:p>
            <a:pPr marL="172290" marR="0" lvl="0" indent="-1722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High-Load Scenario assumes reduced adoption of efficiency and solar, but increased electrification measures. These Low and High scenarios provide bounds around the level of uncertainty in forecasting future energy usage.</a:t>
            </a:r>
          </a:p>
          <a:p>
            <a:pPr marL="172290" indent="-17229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9F33CF7-2A63-4D72-8506-2A8FECA107C2}" type="slidenum">
              <a:rPr lang="en-US" smtClean="0"/>
              <a:pPr/>
              <a:t>9</a:t>
            </a:fld>
            <a:endParaRPr lang="en-US" dirty="0"/>
          </a:p>
        </p:txBody>
      </p:sp>
    </p:spTree>
    <p:extLst>
      <p:ext uri="{BB962C8B-B14F-4D97-AF65-F5344CB8AC3E}">
        <p14:creationId xmlns:p14="http://schemas.microsoft.com/office/powerpoint/2010/main" val="140135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F33CF7-2A63-4D72-8506-2A8FECA107C2}" type="slidenum">
              <a:rPr lang="en-US" smtClean="0"/>
              <a:pPr/>
              <a:t>10</a:t>
            </a:fld>
            <a:endParaRPr lang="en-US" dirty="0"/>
          </a:p>
        </p:txBody>
      </p:sp>
    </p:spTree>
    <p:extLst>
      <p:ext uri="{BB962C8B-B14F-4D97-AF65-F5344CB8AC3E}">
        <p14:creationId xmlns:p14="http://schemas.microsoft.com/office/powerpoint/2010/main" val="318527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WNY Transmission Project</a:t>
            </a:r>
          </a:p>
          <a:p>
            <a:pPr marL="171450" indent="-171450">
              <a:buFont typeface="Arial" panose="020B0604020202020204" pitchFamily="34" charset="0"/>
              <a:buChar char="•"/>
            </a:pPr>
            <a:r>
              <a:rPr lang="en-US" dirty="0" smtClean="0"/>
              <a:t>Transmission constraints</a:t>
            </a:r>
            <a:r>
              <a:rPr lang="en-US" baseline="0" dirty="0" smtClean="0"/>
              <a:t> affect Niagara generation and Ontario imports</a:t>
            </a:r>
          </a:p>
          <a:p>
            <a:pPr marL="171450" indent="-171450">
              <a:buFont typeface="Arial" panose="020B0604020202020204" pitchFamily="34" charset="0"/>
              <a:buChar char="•"/>
            </a:pPr>
            <a:r>
              <a:rPr lang="en-US" baseline="0" dirty="0" smtClean="0"/>
              <a:t>In October 2017, the NYISO Board selected the NextEra project to meet this need with an in-service date of June 2022</a:t>
            </a:r>
          </a:p>
          <a:p>
            <a:pPr marL="171450" indent="-171450">
              <a:buFont typeface="Arial" panose="020B0604020202020204" pitchFamily="34" charset="0"/>
              <a:buChar char="•"/>
            </a:pPr>
            <a:r>
              <a:rPr lang="en-US" baseline="0" dirty="0" smtClean="0"/>
              <a:t>NextEra is actively seeking permits for construction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AC Transmission Upgrades</a:t>
            </a:r>
          </a:p>
          <a:p>
            <a:pPr marL="171450" indent="-171450">
              <a:buFont typeface="Arial" panose="020B0604020202020204" pitchFamily="34" charset="0"/>
              <a:buChar char="•"/>
            </a:pPr>
            <a:r>
              <a:rPr lang="en-US" dirty="0" smtClean="0"/>
              <a:t>PSC sought to</a:t>
            </a:r>
            <a:r>
              <a:rPr lang="en-US" baseline="0" dirty="0" smtClean="0"/>
              <a:t> increase transfer capability from central to eastern NY by at least 350 MW, as well as from the Albany region through the Hudson Valley region by at least 900 MW</a:t>
            </a:r>
          </a:p>
          <a:p>
            <a:pPr marL="171450" indent="-171450">
              <a:buFont typeface="Arial" panose="020B0604020202020204" pitchFamily="34" charset="0"/>
              <a:buChar char="•"/>
            </a:pPr>
            <a:r>
              <a:rPr lang="en-US" baseline="0" dirty="0" smtClean="0"/>
              <a:t>In 2019, the NYISO Board selected North American Transmission and the New York Power Authority to meet the need identified in Segment A, and selected National Grid and New York Transco to meet the need identified in Segment B</a:t>
            </a:r>
          </a:p>
          <a:p>
            <a:pPr marL="171450" indent="-171450">
              <a:buFont typeface="Arial" panose="020B0604020202020204" pitchFamily="34" charset="0"/>
              <a:buChar char="•"/>
            </a:pPr>
            <a:r>
              <a:rPr lang="en-US" baseline="0" dirty="0" smtClean="0"/>
              <a:t>Both segments are actively seeking permits for construction</a:t>
            </a:r>
          </a:p>
          <a:p>
            <a:pPr marL="171450" indent="-171450">
              <a:buFont typeface="Arial" panose="020B0604020202020204" pitchFamily="34" charset="0"/>
              <a:buChar char="•"/>
            </a:pPr>
            <a:r>
              <a:rPr lang="en-US" baseline="0" dirty="0" smtClean="0"/>
              <a:t>Both projects are expected to enter into service in December 2023</a:t>
            </a:r>
            <a:endParaRPr lang="en-US" dirty="0"/>
          </a:p>
        </p:txBody>
      </p:sp>
      <p:sp>
        <p:nvSpPr>
          <p:cNvPr id="4" name="Slide Number Placeholder 3"/>
          <p:cNvSpPr>
            <a:spLocks noGrp="1"/>
          </p:cNvSpPr>
          <p:nvPr>
            <p:ph type="sldNum" sz="quarter" idx="10"/>
          </p:nvPr>
        </p:nvSpPr>
        <p:spPr/>
        <p:txBody>
          <a:bodyPr/>
          <a:lstStyle/>
          <a:p>
            <a:fld id="{09F33CF7-2A63-4D72-8506-2A8FECA107C2}" type="slidenum">
              <a:rPr lang="en-US" smtClean="0"/>
              <a:pPr/>
              <a:t>13</a:t>
            </a:fld>
            <a:endParaRPr lang="en-US" dirty="0"/>
          </a:p>
        </p:txBody>
      </p:sp>
    </p:spTree>
    <p:extLst>
      <p:ext uri="{BB962C8B-B14F-4D97-AF65-F5344CB8AC3E}">
        <p14:creationId xmlns:p14="http://schemas.microsoft.com/office/powerpoint/2010/main" val="45308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public policy process that this analysis supported is currently</a:t>
            </a:r>
            <a:r>
              <a:rPr lang="en-US" baseline="0" dirty="0" smtClean="0"/>
              <a:t> </a:t>
            </a:r>
            <a:r>
              <a:rPr lang="en-US" dirty="0" smtClean="0"/>
              <a:t>underway </a:t>
            </a:r>
          </a:p>
          <a:p>
            <a:r>
              <a:rPr lang="en-US" dirty="0" smtClean="0"/>
              <a:t>The</a:t>
            </a:r>
            <a:r>
              <a:rPr lang="en-US" baseline="0" dirty="0" smtClean="0"/>
              <a:t> next step in the current cycle is a determination by the NY PSC that a public policy need exists for additional transmission to address the identified system constraints</a:t>
            </a:r>
            <a:endParaRPr lang="en-US" dirty="0"/>
          </a:p>
        </p:txBody>
      </p:sp>
      <p:sp>
        <p:nvSpPr>
          <p:cNvPr id="4" name="Slide Number Placeholder 3"/>
          <p:cNvSpPr>
            <a:spLocks noGrp="1"/>
          </p:cNvSpPr>
          <p:nvPr>
            <p:ph type="sldNum" sz="quarter" idx="10"/>
          </p:nvPr>
        </p:nvSpPr>
        <p:spPr/>
        <p:txBody>
          <a:bodyPr/>
          <a:lstStyle/>
          <a:p>
            <a:fld id="{09F33CF7-2A63-4D72-8506-2A8FECA107C2}" type="slidenum">
              <a:rPr lang="en-US" smtClean="0"/>
              <a:pPr/>
              <a:t>14</a:t>
            </a:fld>
            <a:endParaRPr lang="en-US" dirty="0"/>
          </a:p>
        </p:txBody>
      </p:sp>
    </p:spTree>
    <p:extLst>
      <p:ext uri="{BB962C8B-B14F-4D97-AF65-F5344CB8AC3E}">
        <p14:creationId xmlns:p14="http://schemas.microsoft.com/office/powerpoint/2010/main" val="238865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422" y="438150"/>
            <a:ext cx="2004300" cy="397404"/>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990600"/>
          </a:xfrm>
          <a:prstGeom prst="rect">
            <a:avLst/>
          </a:prstGeom>
        </p:spPr>
        <p:txBody>
          <a:bodyPr bIns="0" anchor="b" anchorCtr="0"/>
          <a:lstStyle>
            <a:lvl1pPr algn="l">
              <a:lnSpc>
                <a:spcPts val="4000"/>
              </a:lnSpc>
              <a:defRPr sz="3600" b="0">
                <a:latin typeface="+mj-lt"/>
              </a:defRPr>
            </a:lvl1pPr>
          </a:lstStyle>
          <a:p>
            <a:r>
              <a:rPr lang="en-US" dirty="0"/>
              <a:t>Click to edit Master title style</a:t>
            </a:r>
          </a:p>
        </p:txBody>
      </p:sp>
      <p:sp>
        <p:nvSpPr>
          <p:cNvPr id="3" name="Content Placeholder 2"/>
          <p:cNvSpPr>
            <a:spLocks noGrp="1"/>
          </p:cNvSpPr>
          <p:nvPr>
            <p:ph idx="1"/>
          </p:nvPr>
        </p:nvSpPr>
        <p:spPr>
          <a:xfrm>
            <a:off x="457200" y="1428750"/>
            <a:ext cx="8229600" cy="3165873"/>
          </a:xfrm>
          <a:prstGeom prst="rect">
            <a:avLst/>
          </a:prstGeom>
        </p:spPr>
        <p:txBody>
          <a:bodyPr>
            <a:normAutofit/>
          </a:bodyPr>
          <a:lstStyle>
            <a:lvl1pPr>
              <a:buClr>
                <a:srgbClr val="005F86"/>
              </a:buClr>
              <a:buFont typeface="Wingdings" pitchFamily="2" charset="2"/>
              <a:buChar char="§"/>
              <a:defRPr sz="2800" b="0">
                <a:latin typeface="Franklin Gothic Medium Cond" pitchFamily="34" charset="0"/>
              </a:defRPr>
            </a:lvl1pPr>
            <a:lvl2pPr>
              <a:buClrTx/>
              <a:buFont typeface="Arial" pitchFamily="34" charset="0"/>
              <a:buChar char="•"/>
              <a:defRPr sz="2000">
                <a:solidFill>
                  <a:schemeClr val="tx1">
                    <a:lumMod val="65000"/>
                    <a:lumOff val="35000"/>
                  </a:schemeClr>
                </a:solidFill>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400">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4647912"/>
            <a:ext cx="990600" cy="200602"/>
          </a:xfrm>
          <a:prstGeom prst="rect">
            <a:avLst/>
          </a:prstGeom>
        </p:spPr>
      </p:pic>
      <p:sp>
        <p:nvSpPr>
          <p:cNvPr id="8" name="Slide Number Placeholder 3"/>
          <p:cNvSpPr txBox="1">
            <a:spLocks/>
          </p:cNvSpPr>
          <p:nvPr userDrawn="1"/>
        </p:nvSpPr>
        <p:spPr>
          <a:xfrm>
            <a:off x="7010400" y="490180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DE81FA-E0BB-45D2-89A6-9F2EB9CD8D45}"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800100"/>
          </a:xfrm>
          <a:prstGeom prst="rect">
            <a:avLst/>
          </a:prstGeom>
        </p:spPr>
        <p:txBody>
          <a:bodyPr bIns="0" anchor="b" anchorCtr="0"/>
          <a:lstStyle>
            <a:lvl1pPr algn="l" defTabSz="914400" rtl="0" eaLnBrk="1" latinLnBrk="0" hangingPunct="1">
              <a:lnSpc>
                <a:spcPts val="4000"/>
              </a:lnSpc>
              <a:spcBef>
                <a:spcPct val="0"/>
              </a:spcBef>
              <a:buNone/>
              <a:defRPr lang="en-US" sz="3600" b="0" kern="1200" dirty="0">
                <a:solidFill>
                  <a:schemeClr val="tx1"/>
                </a:solidFill>
                <a:latin typeface="Franklin Gothic Medium" panose="020B0603020102020204"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lang="en-US" sz="2800" b="0" kern="1200" dirty="0">
                <a:solidFill>
                  <a:schemeClr val="tx1"/>
                </a:solidFill>
                <a:latin typeface="Franklin Gothic Medium Cond" pitchFamily="34" charset="0"/>
                <a:ea typeface="+mn-ea"/>
                <a:cs typeface="+mn-cs"/>
              </a:defRPr>
            </a:lvl1pPr>
            <a:lvl2pPr>
              <a:defRPr lang="en-US" sz="2000" kern="1200" dirty="0">
                <a:solidFill>
                  <a:schemeClr val="tx1">
                    <a:lumMod val="65000"/>
                    <a:lumOff val="35000"/>
                  </a:schemeClr>
                </a:solidFill>
                <a:latin typeface="Franklin Gothic Book" pitchFamily="34" charset="0"/>
                <a:ea typeface="+mn-ea"/>
                <a:cs typeface="+mn-cs"/>
              </a:defRPr>
            </a:lvl2pPr>
            <a:lvl3pPr>
              <a:defRPr lang="en-US" sz="1800" kern="1200" dirty="0">
                <a:solidFill>
                  <a:schemeClr val="tx1"/>
                </a:solidFill>
                <a:latin typeface="Franklin Gothic Book" pitchFamily="34" charset="0"/>
                <a:ea typeface="+mn-ea"/>
                <a:cs typeface="+mn-cs"/>
              </a:defRPr>
            </a:lvl3pPr>
            <a:lvl4pPr>
              <a:defRPr lang="en-US" sz="1600" kern="1200" dirty="0">
                <a:solidFill>
                  <a:schemeClr val="tx1"/>
                </a:solidFill>
                <a:latin typeface="Franklin Gothic Book" pitchFamily="34" charset="0"/>
                <a:ea typeface="+mn-ea"/>
                <a:cs typeface="+mn-cs"/>
              </a:defRPr>
            </a:lvl4pPr>
            <a:lvl5pPr>
              <a:defRPr lang="en-US" sz="1400" kern="1200" dirty="0">
                <a:solidFill>
                  <a:schemeClr val="tx1"/>
                </a:solidFill>
                <a:latin typeface="Franklin Gothic Book"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5F86"/>
              </a:buClr>
              <a:buFont typeface="Wingdings" pitchFamily="2" charset="2"/>
              <a:buChar char="§"/>
            </a:pPr>
            <a:r>
              <a:rPr lang="en-US" dirty="0"/>
              <a:t>Click to edit Master text styles</a:t>
            </a:r>
          </a:p>
          <a:p>
            <a:pPr marL="742950" lvl="1" indent="-285750" algn="l" defTabSz="914400" rtl="0" eaLnBrk="1" latinLnBrk="0" hangingPunct="1">
              <a:spcBef>
                <a:spcPct val="20000"/>
              </a:spcBef>
              <a:buClrTx/>
              <a:buFont typeface="Arial" pitchFamily="34" charset="0"/>
              <a:buChar char="•"/>
            </a:pPr>
            <a:r>
              <a:rPr lang="en-US" dirty="0"/>
              <a:t>Second level</a:t>
            </a:r>
          </a:p>
          <a:p>
            <a:pPr marL="1143000" lvl="2" indent="-228600" algn="l" defTabSz="914400" rtl="0" eaLnBrk="1" latinLnBrk="0" hangingPunct="1">
              <a:spcBef>
                <a:spcPct val="20000"/>
              </a:spcBef>
              <a:buFont typeface="Arial" pitchFamily="34" charset="0"/>
              <a:buChar char="•"/>
            </a:pPr>
            <a:r>
              <a:rPr lang="en-US" dirty="0"/>
              <a:t>Third level</a:t>
            </a:r>
          </a:p>
          <a:p>
            <a:pPr marL="1600200" lvl="3" indent="-228600" algn="l" defTabSz="914400" rtl="0" eaLnBrk="1" latinLnBrk="0" hangingPunct="1">
              <a:spcBef>
                <a:spcPct val="20000"/>
              </a:spcBef>
              <a:buFont typeface="Arial" pitchFamily="34" charset="0"/>
              <a:buChar char="–"/>
            </a:pPr>
            <a:r>
              <a:rPr lang="en-US" dirty="0"/>
              <a:t>Fourth level</a:t>
            </a:r>
          </a:p>
          <a:p>
            <a:pPr marL="2057400" lvl="4" indent="-228600" algn="l" defTabSz="914400" rtl="0" eaLnBrk="1" latinLnBrk="0" hangingPunct="1">
              <a:spcBef>
                <a:spcPct val="20000"/>
              </a:spcBef>
              <a:buFont typeface="Arial" pitchFamily="34" charset="0"/>
              <a:buChar char="»"/>
            </a:pPr>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lang="en-US" sz="2800" b="0" kern="1200" dirty="0">
                <a:solidFill>
                  <a:schemeClr val="tx1"/>
                </a:solidFill>
                <a:latin typeface="Franklin Gothic Medium Cond" pitchFamily="34" charset="0"/>
                <a:ea typeface="+mn-ea"/>
                <a:cs typeface="+mn-cs"/>
              </a:defRPr>
            </a:lvl1pPr>
            <a:lvl2pPr>
              <a:defRPr lang="en-US" sz="2000" kern="1200" dirty="0">
                <a:solidFill>
                  <a:schemeClr val="tx1">
                    <a:lumMod val="65000"/>
                    <a:lumOff val="35000"/>
                  </a:schemeClr>
                </a:solidFill>
                <a:latin typeface="Franklin Gothic Book" pitchFamily="34" charset="0"/>
                <a:ea typeface="+mn-ea"/>
                <a:cs typeface="+mn-cs"/>
              </a:defRPr>
            </a:lvl2pPr>
            <a:lvl3pPr>
              <a:defRPr lang="en-US" sz="1800" kern="1200" dirty="0">
                <a:solidFill>
                  <a:schemeClr val="tx1"/>
                </a:solidFill>
                <a:latin typeface="Franklin Gothic Book" pitchFamily="34" charset="0"/>
                <a:ea typeface="+mn-ea"/>
                <a:cs typeface="+mn-cs"/>
              </a:defRPr>
            </a:lvl3pPr>
            <a:lvl4pPr>
              <a:defRPr lang="en-US" sz="1600" kern="1200" dirty="0">
                <a:solidFill>
                  <a:schemeClr val="tx1"/>
                </a:solidFill>
                <a:latin typeface="Franklin Gothic Book" pitchFamily="34" charset="0"/>
                <a:ea typeface="+mn-ea"/>
                <a:cs typeface="+mn-cs"/>
              </a:defRPr>
            </a:lvl4pPr>
            <a:lvl5pPr>
              <a:defRPr lang="en-US" sz="1400" kern="1200" dirty="0">
                <a:solidFill>
                  <a:schemeClr val="tx1"/>
                </a:solidFill>
                <a:latin typeface="Franklin Gothic Book"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5F86"/>
              </a:buClr>
              <a:buFont typeface="Wingdings" pitchFamily="2" charset="2"/>
              <a:buChar char="§"/>
            </a:pPr>
            <a:r>
              <a:rPr lang="en-US" dirty="0"/>
              <a:t>Click to edit Master text styles</a:t>
            </a:r>
          </a:p>
          <a:p>
            <a:pPr marL="742950" lvl="1" indent="-285750" algn="l" defTabSz="914400" rtl="0" eaLnBrk="1" latinLnBrk="0" hangingPunct="1">
              <a:spcBef>
                <a:spcPct val="20000"/>
              </a:spcBef>
              <a:buClrTx/>
              <a:buFont typeface="Arial" pitchFamily="34" charset="0"/>
              <a:buChar char="•"/>
            </a:pPr>
            <a:r>
              <a:rPr lang="en-US" dirty="0"/>
              <a:t>Second level</a:t>
            </a:r>
          </a:p>
          <a:p>
            <a:pPr marL="1143000" lvl="2" indent="-228600" algn="l" defTabSz="914400" rtl="0" eaLnBrk="1" latinLnBrk="0" hangingPunct="1">
              <a:spcBef>
                <a:spcPct val="20000"/>
              </a:spcBef>
              <a:buFont typeface="Arial" pitchFamily="34" charset="0"/>
              <a:buChar char="•"/>
            </a:pPr>
            <a:r>
              <a:rPr lang="en-US" dirty="0"/>
              <a:t>Third level</a:t>
            </a:r>
          </a:p>
          <a:p>
            <a:pPr marL="1600200" lvl="3" indent="-228600" algn="l" defTabSz="914400" rtl="0" eaLnBrk="1" latinLnBrk="0" hangingPunct="1">
              <a:spcBef>
                <a:spcPct val="20000"/>
              </a:spcBef>
              <a:buFont typeface="Arial" pitchFamily="34" charset="0"/>
              <a:buChar char="–"/>
            </a:pPr>
            <a:r>
              <a:rPr lang="en-US" dirty="0"/>
              <a:t>Fourth level</a:t>
            </a:r>
          </a:p>
          <a:p>
            <a:pPr marL="2057400" lvl="4" indent="-228600" algn="l" defTabSz="914400" rtl="0" eaLnBrk="1" latinLnBrk="0" hangingPunct="1">
              <a:spcBef>
                <a:spcPct val="20000"/>
              </a:spcBef>
              <a:buFont typeface="Arial" pitchFamily="34" charset="0"/>
              <a:buChar char="»"/>
            </a:pPr>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4647912"/>
            <a:ext cx="990600" cy="200602"/>
          </a:xfrm>
          <a:prstGeom prst="rect">
            <a:avLst/>
          </a:prstGeom>
        </p:spPr>
      </p:pic>
      <p:sp>
        <p:nvSpPr>
          <p:cNvPr id="9" name="Slide Number Placeholder 3"/>
          <p:cNvSpPr>
            <a:spLocks noGrp="1"/>
          </p:cNvSpPr>
          <p:nvPr>
            <p:ph type="sldNum" sz="quarter" idx="4"/>
          </p:nvPr>
        </p:nvSpPr>
        <p:spPr>
          <a:xfrm>
            <a:off x="7010400" y="4901803"/>
            <a:ext cx="2133600" cy="273844"/>
          </a:xfrm>
          <a:prstGeom prst="rect">
            <a:avLst/>
          </a:prstGeom>
        </p:spPr>
        <p:txBody>
          <a:bodyPr vert="horz" lIns="91440" tIns="45720" rIns="91440" bIns="45720" rtlCol="0" anchor="ctr"/>
          <a:lstStyle>
            <a:lvl1pPr algn="r">
              <a:defRPr sz="800">
                <a:solidFill>
                  <a:schemeClr val="bg1"/>
                </a:solidFill>
                <a:latin typeface="Franklin Gothic Book" pitchFamily="34" charset="0"/>
              </a:defRPr>
            </a:lvl1pPr>
          </a:lstStyle>
          <a:p>
            <a:fld id="{9DDE81FA-E0BB-45D2-89A6-9F2EB9CD8D45}"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005F86"/>
        </a:solidFill>
        <a:effectLst/>
      </p:bgPr>
    </p:bg>
    <p:spTree>
      <p:nvGrpSpPr>
        <p:cNvPr id="1" name=""/>
        <p:cNvGrpSpPr/>
        <p:nvPr/>
      </p:nvGrpSpPr>
      <p:grpSpPr>
        <a:xfrm>
          <a:off x="0" y="0"/>
          <a:ext cx="0" cy="0"/>
          <a:chOff x="0" y="0"/>
          <a:chExt cx="0" cy="0"/>
        </a:xfrm>
      </p:grpSpPr>
      <p:sp>
        <p:nvSpPr>
          <p:cNvPr id="5" name="Slide Number Placeholder 3"/>
          <p:cNvSpPr txBox="1">
            <a:spLocks/>
          </p:cNvSpPr>
          <p:nvPr userDrawn="1"/>
        </p:nvSpPr>
        <p:spPr>
          <a:xfrm>
            <a:off x="76200" y="4836244"/>
            <a:ext cx="3352800" cy="273844"/>
          </a:xfrm>
          <a:prstGeom prst="rect">
            <a:avLst/>
          </a:prstGeom>
        </p:spPr>
        <p:txBody>
          <a:bodyPr vert="horz" lIns="91440" tIns="45720" rIns="91440" bIns="45720" rtlCol="0" anchor="ctr"/>
          <a:lstStyle>
            <a:lvl1pPr algn="r">
              <a:defRPr sz="800">
                <a:solidFill>
                  <a:schemeClr val="bg2"/>
                </a:solidFill>
                <a:latin typeface="Franklin Gothic Dem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smtClean="0">
                <a:ln>
                  <a:noFill/>
                </a:ln>
                <a:solidFill>
                  <a:schemeClr val="bg2"/>
                </a:solidFill>
                <a:effectLst/>
                <a:uLnTx/>
                <a:uFillTx/>
                <a:latin typeface="Franklin Gothic Medium" pitchFamily="34" charset="0"/>
                <a:ea typeface="+mn-ea"/>
                <a:cs typeface="+mn-cs"/>
              </a:rPr>
              <a:t>© </a:t>
            </a:r>
            <a:r>
              <a:rPr kumimoji="0" lang="en-US" sz="800" b="0" i="0" u="none" strike="noStrike" kern="1200" cap="none" spc="0" normalizeH="0" baseline="0" noProof="0" dirty="0" smtClean="0">
                <a:ln>
                  <a:noFill/>
                </a:ln>
                <a:solidFill>
                  <a:schemeClr val="bg2"/>
                </a:solidFill>
                <a:effectLst/>
                <a:uLnTx/>
                <a:uFillTx/>
                <a:latin typeface="Franklin Gothic Medium" pitchFamily="34" charset="0"/>
                <a:ea typeface="+mn-ea"/>
                <a:cs typeface="+mn-cs"/>
              </a:rPr>
              <a:t>COPYRIGHT NYISO 2020. ALL RIGHTS RESERVED.</a:t>
            </a:r>
            <a:endParaRPr kumimoji="0" lang="en-US" sz="800" b="0" i="0" u="none" strike="noStrike" kern="1200" cap="none" spc="0" normalizeH="0" baseline="0" noProof="0" dirty="0">
              <a:ln>
                <a:noFill/>
              </a:ln>
              <a:solidFill>
                <a:schemeClr val="bg2"/>
              </a:solidFill>
              <a:effectLst/>
              <a:uLnTx/>
              <a:uFillTx/>
              <a:latin typeface="Franklin Gothic Medium" pitchFamily="34" charset="0"/>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4647912"/>
            <a:ext cx="990600" cy="200601"/>
          </a:xfrm>
          <a:prstGeom prst="rect">
            <a:avLst/>
          </a:prstGeom>
        </p:spPr>
      </p:pic>
      <p:sp>
        <p:nvSpPr>
          <p:cNvPr id="7" name="Slide Number Placeholder 3"/>
          <p:cNvSpPr>
            <a:spLocks noGrp="1"/>
          </p:cNvSpPr>
          <p:nvPr>
            <p:ph type="sldNum" sz="quarter" idx="4"/>
          </p:nvPr>
        </p:nvSpPr>
        <p:spPr>
          <a:xfrm>
            <a:off x="7010400" y="4848513"/>
            <a:ext cx="2133600" cy="273844"/>
          </a:xfrm>
          <a:prstGeom prst="rect">
            <a:avLst/>
          </a:prstGeom>
        </p:spPr>
        <p:txBody>
          <a:bodyPr vert="horz" lIns="91440" tIns="45720" rIns="91440" bIns="45720" rtlCol="0" anchor="ctr"/>
          <a:lstStyle>
            <a:lvl1pPr algn="r">
              <a:defRPr sz="800">
                <a:solidFill>
                  <a:schemeClr val="bg1"/>
                </a:solidFill>
                <a:latin typeface="Franklin Gothic Book" pitchFamily="34" charset="0"/>
              </a:defRPr>
            </a:lvl1pPr>
          </a:lstStyle>
          <a:p>
            <a:fld id="{9DDE81FA-E0BB-45D2-89A6-9F2EB9CD8D45}" type="slidenum">
              <a:rPr lang="en-US" smtClean="0"/>
              <a:pPr/>
              <a:t>‹#›</a:t>
            </a:fld>
            <a:endParaRPr lang="en-US" dirty="0"/>
          </a:p>
        </p:txBody>
      </p:sp>
      <p:sp>
        <p:nvSpPr>
          <p:cNvPr id="8" name="Rectangle 7"/>
          <p:cNvSpPr/>
          <p:nvPr userDrawn="1"/>
        </p:nvSpPr>
        <p:spPr>
          <a:xfrm>
            <a:off x="3276600" y="4857750"/>
            <a:ext cx="2372765"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latin typeface="+mj-lt"/>
              </a:rPr>
              <a:t>DRAFT – FOR DISCUSSION PURPOSES ONLY</a:t>
            </a:r>
            <a:endParaRPr lang="en-US" sz="500" dirty="0">
              <a:solidFill>
                <a:schemeClr val="bg1"/>
              </a:solidFill>
              <a:latin typeface="+mj-lt"/>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4647912"/>
            <a:ext cx="990600" cy="200601"/>
          </a:xfrm>
          <a:prstGeom prst="rect">
            <a:avLst/>
          </a:prstGeom>
        </p:spPr>
      </p:pic>
      <p:sp>
        <p:nvSpPr>
          <p:cNvPr id="5" name="Slide Number Placeholder 3"/>
          <p:cNvSpPr txBox="1">
            <a:spLocks/>
          </p:cNvSpPr>
          <p:nvPr userDrawn="1"/>
        </p:nvSpPr>
        <p:spPr>
          <a:xfrm>
            <a:off x="76200" y="4836244"/>
            <a:ext cx="3352800" cy="273844"/>
          </a:xfrm>
          <a:prstGeom prst="rect">
            <a:avLst/>
          </a:prstGeom>
        </p:spPr>
        <p:txBody>
          <a:bodyPr vert="horz" lIns="91440" tIns="45720" rIns="91440" bIns="45720" rtlCol="0" anchor="ctr"/>
          <a:lstStyle>
            <a:lvl1pPr algn="r">
              <a:defRPr sz="800">
                <a:solidFill>
                  <a:schemeClr val="bg2"/>
                </a:solidFill>
                <a:latin typeface="Franklin Gothic Dem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smtClean="0">
                <a:ln>
                  <a:noFill/>
                </a:ln>
                <a:solidFill>
                  <a:schemeClr val="bg2"/>
                </a:solidFill>
                <a:effectLst/>
                <a:uLnTx/>
                <a:uFillTx/>
                <a:latin typeface="Franklin Gothic Medium" pitchFamily="34" charset="0"/>
                <a:ea typeface="+mn-ea"/>
                <a:cs typeface="+mn-cs"/>
              </a:rPr>
              <a:t>© </a:t>
            </a:r>
            <a:r>
              <a:rPr kumimoji="0" lang="en-US" sz="800" b="0" i="0" u="none" strike="noStrike" kern="1200" cap="none" spc="0" normalizeH="0" baseline="0" noProof="0" dirty="0" smtClean="0">
                <a:ln>
                  <a:noFill/>
                </a:ln>
                <a:solidFill>
                  <a:schemeClr val="bg2"/>
                </a:solidFill>
                <a:effectLst/>
                <a:uLnTx/>
                <a:uFillTx/>
                <a:latin typeface="Franklin Gothic Medium" pitchFamily="34" charset="0"/>
                <a:ea typeface="+mn-ea"/>
                <a:cs typeface="+mn-cs"/>
              </a:rPr>
              <a:t>COPYRIGHT NYISO 2020. ALL RIGHTS RESERVED.</a:t>
            </a:r>
            <a:endParaRPr kumimoji="0" lang="en-US" sz="800" b="0" i="0" u="none" strike="noStrike" kern="1200" cap="none" spc="0" normalizeH="0" baseline="0" noProof="0" dirty="0">
              <a:ln>
                <a:noFill/>
              </a:ln>
              <a:solidFill>
                <a:schemeClr val="bg2"/>
              </a:solidFill>
              <a:effectLst/>
              <a:uLnTx/>
              <a:uFillTx/>
              <a:latin typeface="Franklin Gothic Medium" pitchFamily="34" charset="0"/>
              <a:ea typeface="+mn-ea"/>
              <a:cs typeface="+mn-cs"/>
            </a:endParaRPr>
          </a:p>
        </p:txBody>
      </p:sp>
      <p:sp>
        <p:nvSpPr>
          <p:cNvPr id="7" name="Slide Number Placeholder 3"/>
          <p:cNvSpPr>
            <a:spLocks noGrp="1"/>
          </p:cNvSpPr>
          <p:nvPr>
            <p:ph type="sldNum" sz="quarter" idx="4"/>
          </p:nvPr>
        </p:nvSpPr>
        <p:spPr>
          <a:xfrm>
            <a:off x="7010400" y="4848513"/>
            <a:ext cx="2133600" cy="273844"/>
          </a:xfrm>
          <a:prstGeom prst="rect">
            <a:avLst/>
          </a:prstGeom>
        </p:spPr>
        <p:txBody>
          <a:bodyPr vert="horz" lIns="91440" tIns="45720" rIns="91440" bIns="45720" rtlCol="0" anchor="ctr"/>
          <a:lstStyle>
            <a:lvl1pPr algn="r">
              <a:defRPr sz="800">
                <a:solidFill>
                  <a:schemeClr val="bg1"/>
                </a:solidFill>
                <a:latin typeface="Franklin Gothic Book" pitchFamily="34" charset="0"/>
              </a:defRPr>
            </a:lvl1pPr>
          </a:lstStyle>
          <a:p>
            <a:fld id="{9DDE81FA-E0BB-45D2-89A6-9F2EB9CD8D45}" type="slidenum">
              <a:rPr lang="en-US" smtClean="0"/>
              <a:pPr/>
              <a:t>‹#›</a:t>
            </a:fld>
            <a:endParaRPr lang="en-US" dirty="0"/>
          </a:p>
        </p:txBody>
      </p:sp>
      <p:sp>
        <p:nvSpPr>
          <p:cNvPr id="8" name="Rectangle 7"/>
          <p:cNvSpPr/>
          <p:nvPr userDrawn="1"/>
        </p:nvSpPr>
        <p:spPr>
          <a:xfrm>
            <a:off x="3276600" y="4857750"/>
            <a:ext cx="2372765"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latin typeface="+mj-lt"/>
              </a:rPr>
              <a:t>DRAFT – FOR DISCUSSION PURPOSES ONLY</a:t>
            </a:r>
            <a:endParaRPr lang="en-US" sz="500" dirty="0">
              <a:solidFill>
                <a:schemeClr val="bg1"/>
              </a:solidFill>
              <a:latin typeface="+mj-lt"/>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933950"/>
            <a:ext cx="9144000" cy="209550"/>
          </a:xfrm>
          <a:prstGeom prst="rect">
            <a:avLst/>
          </a:prstGeom>
          <a:solidFill>
            <a:srgbClr val="003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0" y="4888706"/>
            <a:ext cx="3200400" cy="273844"/>
          </a:xfrm>
          <a:prstGeom prst="rect">
            <a:avLst/>
          </a:prstGeom>
        </p:spPr>
        <p:txBody>
          <a:bodyPr vert="horz" lIns="91440" tIns="45720" rIns="91440" bIns="45720" rtlCol="0" anchor="ctr"/>
          <a:lstStyle>
            <a:lvl1pPr algn="r">
              <a:defRPr sz="800">
                <a:solidFill>
                  <a:schemeClr val="accent4"/>
                </a:solidFill>
                <a:latin typeface="Franklin Gothic Dem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smtClean="0">
                <a:ln>
                  <a:noFill/>
                </a:ln>
                <a:solidFill>
                  <a:schemeClr val="bg1"/>
                </a:solidFill>
                <a:effectLst/>
                <a:uLnTx/>
                <a:uFillTx/>
                <a:latin typeface="Franklin Gothic Book" pitchFamily="34" charset="0"/>
                <a:ea typeface="+mn-ea"/>
                <a:cs typeface="+mn-cs"/>
              </a:rPr>
              <a:t> ©</a:t>
            </a:r>
            <a:r>
              <a:rPr kumimoji="0" lang="en-US" sz="8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COPYRIGHT NYISO 2020. ALL RIGHTS RESERVED</a:t>
            </a:r>
            <a:endParaRPr kumimoji="0" lang="en-US" sz="8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sp>
        <p:nvSpPr>
          <p:cNvPr id="6" name="Slide Number Placeholder 3"/>
          <p:cNvSpPr>
            <a:spLocks noGrp="1"/>
          </p:cNvSpPr>
          <p:nvPr>
            <p:ph type="sldNum" sz="quarter" idx="4"/>
          </p:nvPr>
        </p:nvSpPr>
        <p:spPr>
          <a:xfrm>
            <a:off x="7010400" y="4901803"/>
            <a:ext cx="2133600" cy="273844"/>
          </a:xfrm>
          <a:prstGeom prst="rect">
            <a:avLst/>
          </a:prstGeom>
        </p:spPr>
        <p:txBody>
          <a:bodyPr vert="horz" lIns="91440" tIns="45720" rIns="91440" bIns="45720" rtlCol="0" anchor="ctr"/>
          <a:lstStyle>
            <a:lvl1pPr algn="r">
              <a:defRPr sz="800">
                <a:solidFill>
                  <a:schemeClr val="bg1"/>
                </a:solidFill>
                <a:latin typeface="Franklin Gothic Book" pitchFamily="34" charset="0"/>
              </a:defRPr>
            </a:lvl1pPr>
          </a:lstStyle>
          <a:p>
            <a:fld id="{9DDE81FA-E0BB-45D2-89A6-9F2EB9CD8D45}" type="slidenum">
              <a:rPr lang="en-US" smtClean="0"/>
              <a:pPr/>
              <a:t>‹#›</a:t>
            </a:fld>
            <a:endParaRPr lang="en-US" dirty="0"/>
          </a:p>
        </p:txBody>
      </p:sp>
      <p:sp>
        <p:nvSpPr>
          <p:cNvPr id="5" name="Rectangle 4"/>
          <p:cNvSpPr/>
          <p:nvPr userDrawn="1"/>
        </p:nvSpPr>
        <p:spPr>
          <a:xfrm>
            <a:off x="3276600" y="4914900"/>
            <a:ext cx="2372765"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latin typeface="+mj-lt"/>
              </a:rPr>
              <a:t>DRAFT – FOR DISCUSSION PURPOSES ONLY</a:t>
            </a:r>
            <a:endParaRPr lang="en-US" sz="500"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7" r:id="rId5"/>
  </p:sldLayoutIdLst>
  <p:transition/>
  <p:hf hdr="0" ftr="0" dt="0"/>
  <p:txStyles>
    <p:titleStyle>
      <a:lvl1pPr algn="ctr" defTabSz="914400" rtl="0" eaLnBrk="1" latinLnBrk="0" hangingPunct="1">
        <a:spcBef>
          <a:spcPct val="0"/>
        </a:spcBef>
        <a:buNone/>
        <a:defRPr sz="4400" b="1" kern="1200">
          <a:solidFill>
            <a:schemeClr val="tx1"/>
          </a:solidFill>
          <a:latin typeface="Franklin Gothic Boo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908447" y="2571750"/>
            <a:ext cx="6705600" cy="0"/>
          </a:xfrm>
          <a:prstGeom prst="line">
            <a:avLst/>
          </a:prstGeom>
          <a:ln w="19050">
            <a:solidFill>
              <a:srgbClr val="5BC2E7"/>
            </a:solidFill>
            <a:prstDash val="solid"/>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866553" y="3714750"/>
            <a:ext cx="6324601" cy="781049"/>
          </a:xfrm>
          <a:prstGeom prst="rect">
            <a:avLst/>
          </a:prstGeom>
        </p:spPr>
        <p:txBody>
          <a:bodyPr bIns="0" anchor="t" anchorCtr="0">
            <a:noAutofit/>
          </a:bodyPr>
          <a:lstStyle/>
          <a:p>
            <a:pPr marL="13335" marR="5080" lvl="0" indent="-1270">
              <a:spcBef>
                <a:spcPct val="0"/>
              </a:spcBef>
              <a:defRPr/>
            </a:pPr>
            <a:r>
              <a:rPr lang="en-US" altLang="en-US" dirty="0" smtClean="0">
                <a:solidFill>
                  <a:srgbClr val="005F86"/>
                </a:solidFill>
                <a:latin typeface="Franklin Gothic Medium Cond" pitchFamily="34" charset="0"/>
              </a:rPr>
              <a:t>Climate Action Council</a:t>
            </a:r>
          </a:p>
          <a:p>
            <a:pPr marL="13335" marR="5080" lvl="0" indent="-1270">
              <a:spcBef>
                <a:spcPct val="0"/>
              </a:spcBef>
              <a:defRPr/>
            </a:pPr>
            <a:r>
              <a:rPr kumimoji="0" lang="en-US" sz="1100" i="0" u="none" strike="noStrike" kern="100" cap="none" spc="0" normalizeH="0" baseline="0" noProof="0" dirty="0" smtClean="0">
                <a:ln>
                  <a:noFill/>
                </a:ln>
                <a:solidFill>
                  <a:schemeClr val="tx1">
                    <a:lumMod val="65000"/>
                    <a:lumOff val="35000"/>
                  </a:schemeClr>
                </a:solidFill>
                <a:effectLst/>
                <a:uLnTx/>
                <a:uFillTx/>
                <a:latin typeface="Franklin Gothic Book" panose="020B0503020102020204" pitchFamily="34" charset="0"/>
                <a:cs typeface="Arial"/>
              </a:rPr>
              <a:t/>
            </a:r>
            <a:br>
              <a:rPr kumimoji="0" lang="en-US" sz="1100" i="0" u="none" strike="noStrike" kern="100" cap="none" spc="0" normalizeH="0" baseline="0" noProof="0" dirty="0" smtClean="0">
                <a:ln>
                  <a:noFill/>
                </a:ln>
                <a:solidFill>
                  <a:schemeClr val="tx1">
                    <a:lumMod val="65000"/>
                    <a:lumOff val="35000"/>
                  </a:schemeClr>
                </a:solidFill>
                <a:effectLst/>
                <a:uLnTx/>
                <a:uFillTx/>
                <a:latin typeface="Franklin Gothic Book" panose="020B0503020102020204" pitchFamily="34" charset="0"/>
                <a:cs typeface="Arial"/>
              </a:rPr>
            </a:br>
            <a:r>
              <a:rPr lang="en-US" sz="1100" kern="100" dirty="0" smtClean="0">
                <a:solidFill>
                  <a:schemeClr val="tx1">
                    <a:lumMod val="65000"/>
                    <a:lumOff val="35000"/>
                  </a:schemeClr>
                </a:solidFill>
                <a:latin typeface="Franklin Gothic Book" panose="020B0503020102020204" pitchFamily="34" charset="0"/>
                <a:cs typeface="Arial"/>
              </a:rPr>
              <a:t>October 8</a:t>
            </a:r>
            <a:r>
              <a:rPr kumimoji="0" lang="en-US" sz="1100" i="0" u="none" strike="noStrike" kern="100" cap="none" spc="0" normalizeH="0" baseline="0" noProof="0" dirty="0" smtClean="0">
                <a:ln>
                  <a:noFill/>
                </a:ln>
                <a:solidFill>
                  <a:schemeClr val="tx1">
                    <a:lumMod val="65000"/>
                    <a:lumOff val="35000"/>
                  </a:schemeClr>
                </a:solidFill>
                <a:effectLst/>
                <a:uLnTx/>
                <a:uFillTx/>
                <a:latin typeface="Franklin Gothic Book" panose="020B0503020102020204" pitchFamily="34" charset="0"/>
                <a:cs typeface="Arial"/>
              </a:rPr>
              <a:t>, 2020</a:t>
            </a:r>
          </a:p>
          <a:p>
            <a:pPr marL="13335" marR="5080" indent="-1270">
              <a:spcBef>
                <a:spcPct val="0"/>
              </a:spcBef>
              <a:defRPr/>
            </a:pPr>
            <a:endParaRPr lang="en-US" sz="1200" kern="100" dirty="0">
              <a:solidFill>
                <a:srgbClr val="FF0000"/>
              </a:solidFill>
              <a:latin typeface="Franklin Gothic Book" panose="020B0503020102020204" pitchFamily="34" charset="0"/>
              <a:cs typeface="Arial"/>
            </a:endParaRPr>
          </a:p>
          <a:p>
            <a:pPr marL="13335" marR="5080" lvl="0" indent="-1270">
              <a:spcBef>
                <a:spcPct val="0"/>
              </a:spcBef>
              <a:defRPr/>
            </a:pPr>
            <a:endParaRPr kumimoji="0" lang="en-US" sz="1200" i="0" u="none" strike="noStrike" kern="100" cap="none" spc="0" normalizeH="0" baseline="0" noProof="0" dirty="0">
              <a:ln>
                <a:noFill/>
              </a:ln>
              <a:solidFill>
                <a:srgbClr val="C00000"/>
              </a:solidFill>
              <a:effectLst/>
              <a:uLnTx/>
              <a:uFillTx/>
              <a:latin typeface="Franklin Gothic Book" panose="020B0503020102020204" pitchFamily="34" charset="0"/>
              <a:cs typeface="Arial"/>
            </a:endParaRPr>
          </a:p>
        </p:txBody>
      </p:sp>
      <p:sp>
        <p:nvSpPr>
          <p:cNvPr id="7" name="Title 1"/>
          <p:cNvSpPr txBox="1">
            <a:spLocks/>
          </p:cNvSpPr>
          <p:nvPr/>
        </p:nvSpPr>
        <p:spPr>
          <a:xfrm>
            <a:off x="756047" y="1117390"/>
            <a:ext cx="7625953" cy="1416260"/>
          </a:xfrm>
          <a:prstGeom prst="rect">
            <a:avLst/>
          </a:prstGeom>
        </p:spPr>
        <p:txBody>
          <a:bodyPr anchor="b">
            <a:noAutofit/>
          </a:bodyPr>
          <a:lstStyle>
            <a:lvl1pPr algn="l" defTabSz="914400" rtl="0" eaLnBrk="1" latinLnBrk="0" hangingPunct="1">
              <a:lnSpc>
                <a:spcPct val="85000"/>
              </a:lnSpc>
              <a:spcBef>
                <a:spcPct val="0"/>
              </a:spcBef>
              <a:buNone/>
              <a:defRPr sz="5400" b="1" kern="1200" spc="-50" baseline="0">
                <a:solidFill>
                  <a:schemeClr val="accent6">
                    <a:lumMod val="10000"/>
                  </a:schemeClr>
                </a:solidFill>
                <a:latin typeface="Franklin Gothic Book" pitchFamily="34" charset="0"/>
                <a:ea typeface="+mj-ea"/>
                <a:cs typeface="+mj-cs"/>
              </a:defRPr>
            </a:lvl1pPr>
          </a:lstStyle>
          <a:p>
            <a:pPr>
              <a:lnSpc>
                <a:spcPts val="5800"/>
              </a:lnSpc>
            </a:pPr>
            <a:r>
              <a:rPr lang="en-US" b="0" dirty="0" smtClean="0">
                <a:latin typeface="Franklin Gothic Medium" panose="020B0603020102020204" pitchFamily="34" charset="0"/>
              </a:rPr>
              <a:t>Planning for a </a:t>
            </a:r>
            <a:br>
              <a:rPr lang="en-US" b="0" dirty="0" smtClean="0">
                <a:latin typeface="Franklin Gothic Medium" panose="020B0603020102020204" pitchFamily="34" charset="0"/>
              </a:rPr>
            </a:br>
            <a:r>
              <a:rPr lang="en-US" b="0" dirty="0" smtClean="0">
                <a:latin typeface="Franklin Gothic Medium" panose="020B0603020102020204" pitchFamily="34" charset="0"/>
              </a:rPr>
              <a:t>Grid in Transition</a:t>
            </a:r>
            <a:endParaRPr lang="en-US" b="0" dirty="0">
              <a:solidFill>
                <a:srgbClr val="FF0000"/>
              </a:solidFill>
              <a:latin typeface="Franklin Gothic Medium" panose="020B0603020102020204" pitchFamily="34" charset="0"/>
            </a:endParaRPr>
          </a:p>
        </p:txBody>
      </p:sp>
      <p:sp>
        <p:nvSpPr>
          <p:cNvPr id="8" name="Title 1"/>
          <p:cNvSpPr txBox="1">
            <a:spLocks/>
          </p:cNvSpPr>
          <p:nvPr/>
        </p:nvSpPr>
        <p:spPr>
          <a:xfrm>
            <a:off x="838200" y="2800350"/>
            <a:ext cx="4191000" cy="381000"/>
          </a:xfrm>
          <a:prstGeom prst="rect">
            <a:avLst/>
          </a:prstGeom>
        </p:spPr>
        <p:txBody>
          <a:bodyPr bIns="0" anchor="t" anchorCtr="0">
            <a:noAutofit/>
          </a:bodyPr>
          <a:lstStyle/>
          <a:p>
            <a:pPr marL="13335" marR="5080" lvl="0" indent="-1270">
              <a:lnSpc>
                <a:spcPts val="2700"/>
              </a:lnSpc>
              <a:spcBef>
                <a:spcPct val="0"/>
              </a:spcBef>
              <a:defRPr/>
            </a:pPr>
            <a:r>
              <a:rPr lang="en-US" sz="2800" kern="100" dirty="0" smtClean="0">
                <a:solidFill>
                  <a:schemeClr val="tx1">
                    <a:lumMod val="65000"/>
                    <a:lumOff val="35000"/>
                  </a:schemeClr>
                </a:solidFill>
                <a:latin typeface="Franklin Gothic Medium Cond" pitchFamily="34" charset="0"/>
                <a:cs typeface="Arial"/>
              </a:rPr>
              <a:t>Rich Dewey</a:t>
            </a:r>
            <a:endParaRPr lang="en-US" sz="2800" kern="100" dirty="0">
              <a:solidFill>
                <a:schemeClr val="tx1">
                  <a:lumMod val="65000"/>
                  <a:lumOff val="35000"/>
                </a:schemeClr>
              </a:solidFill>
              <a:latin typeface="Franklin Gothic Medium Cond" pitchFamily="34" charset="0"/>
              <a:cs typeface="Arial"/>
            </a:endParaRPr>
          </a:p>
        </p:txBody>
      </p:sp>
      <p:sp>
        <p:nvSpPr>
          <p:cNvPr id="9" name="Title 1"/>
          <p:cNvSpPr txBox="1">
            <a:spLocks/>
          </p:cNvSpPr>
          <p:nvPr/>
        </p:nvSpPr>
        <p:spPr>
          <a:xfrm>
            <a:off x="838200" y="3181351"/>
            <a:ext cx="6019800" cy="381000"/>
          </a:xfrm>
          <a:prstGeom prst="rect">
            <a:avLst/>
          </a:prstGeom>
        </p:spPr>
        <p:txBody>
          <a:bodyPr bIns="0" anchor="t" anchorCtr="0">
            <a:noAutofit/>
          </a:bodyPr>
          <a:lstStyle/>
          <a:p>
            <a:pPr marL="13335" marR="5080" lvl="0" indent="-1270">
              <a:lnSpc>
                <a:spcPts val="2000"/>
              </a:lnSpc>
              <a:spcBef>
                <a:spcPct val="0"/>
              </a:spcBef>
              <a:defRPr/>
            </a:pPr>
            <a:r>
              <a:rPr lang="en-US" sz="2000" kern="100" dirty="0" smtClean="0">
                <a:solidFill>
                  <a:schemeClr val="tx1">
                    <a:lumMod val="65000"/>
                    <a:lumOff val="35000"/>
                  </a:schemeClr>
                </a:solidFill>
                <a:latin typeface="Franklin Gothic Book" pitchFamily="34" charset="0"/>
                <a:cs typeface="Arial"/>
              </a:rPr>
              <a:t>President &amp; CEO</a:t>
            </a:r>
            <a:endParaRPr lang="en-US" sz="2000" kern="100" dirty="0">
              <a:solidFill>
                <a:schemeClr val="tx1">
                  <a:lumMod val="65000"/>
                  <a:lumOff val="35000"/>
                </a:schemeClr>
              </a:solidFill>
              <a:latin typeface="Franklin Gothic Book" pitchFamily="34" charset="0"/>
              <a:cs typeface="Arial"/>
            </a:endParaRPr>
          </a:p>
        </p:txBody>
      </p:sp>
    </p:spTree>
    <p:extLst>
      <p:ext uri="{BB962C8B-B14F-4D97-AF65-F5344CB8AC3E}">
        <p14:creationId xmlns:p14="http://schemas.microsoft.com/office/powerpoint/2010/main" val="35179905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4600" y="1174696"/>
            <a:ext cx="6082380" cy="338554"/>
          </a:xfrm>
          <a:prstGeom prst="rect">
            <a:avLst/>
          </a:prstGeom>
        </p:spPr>
        <p:txBody>
          <a:bodyPr wrap="square">
            <a:spAutoFit/>
          </a:bodyPr>
          <a:lstStyle/>
          <a:p>
            <a:r>
              <a:rPr lang="en-US" sz="1600" dirty="0">
                <a:solidFill>
                  <a:srgbClr val="B1B3B3"/>
                </a:solidFill>
                <a:latin typeface="Franklin Gothic Demi" pitchFamily="34" charset="0"/>
              </a:rPr>
              <a:t>2020 Gold Book Baseline Summer and Winter Peak Forecasts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371984"/>
            <a:ext cx="6327057" cy="2971800"/>
          </a:xfrm>
          <a:prstGeom prst="rect">
            <a:avLst/>
          </a:prstGeom>
        </p:spPr>
      </p:pic>
      <p:sp>
        <p:nvSpPr>
          <p:cNvPr id="3" name="Rectangle 2"/>
          <p:cNvSpPr/>
          <p:nvPr/>
        </p:nvSpPr>
        <p:spPr>
          <a:xfrm>
            <a:off x="358588" y="1152763"/>
            <a:ext cx="2232212" cy="3323987"/>
          </a:xfrm>
          <a:prstGeom prst="rect">
            <a:avLst/>
          </a:prstGeom>
        </p:spPr>
        <p:txBody>
          <a:bodyPr wrap="square">
            <a:spAutoFit/>
          </a:bodyPr>
          <a:lstStyle/>
          <a:p>
            <a:r>
              <a:rPr lang="en-US" sz="1400" dirty="0"/>
              <a:t>The NYISO leveraged assumptions from its climate change study about electrification to inform its </a:t>
            </a:r>
            <a:r>
              <a:rPr lang="en-US" sz="1400" i="1" dirty="0"/>
              <a:t>2020 Gold Book </a:t>
            </a:r>
            <a:r>
              <a:rPr lang="en-US" sz="1400" dirty="0"/>
              <a:t>winter and summer </a:t>
            </a:r>
            <a:r>
              <a:rPr lang="en-US" sz="1400" dirty="0" smtClean="0"/>
              <a:t/>
            </a:r>
            <a:br>
              <a:rPr lang="en-US" sz="1400" dirty="0" smtClean="0"/>
            </a:br>
            <a:r>
              <a:rPr lang="en-US" sz="1400" dirty="0" smtClean="0"/>
              <a:t>peak load forecasts.</a:t>
            </a:r>
            <a:endParaRPr lang="en-US" sz="1400" dirty="0"/>
          </a:p>
          <a:p>
            <a:r>
              <a:rPr lang="en-US" sz="1400" dirty="0"/>
              <a:t>Notably, the NYISO’s forecasts suggest that the impacts of EVs and increased reliance on electricity for heating will lead to the system peak shifting from summer to winter as early as 2039.</a:t>
            </a:r>
          </a:p>
        </p:txBody>
      </p:sp>
      <p:sp>
        <p:nvSpPr>
          <p:cNvPr id="5" name="Title 4"/>
          <p:cNvSpPr>
            <a:spLocks noGrp="1"/>
          </p:cNvSpPr>
          <p:nvPr>
            <p:ph type="title"/>
          </p:nvPr>
        </p:nvSpPr>
        <p:spPr>
          <a:xfrm>
            <a:off x="367380" y="285750"/>
            <a:ext cx="8229600" cy="610164"/>
          </a:xfrm>
        </p:spPr>
        <p:txBody>
          <a:bodyPr/>
          <a:lstStyle/>
          <a:p>
            <a:r>
              <a:rPr lang="en-US" dirty="0"/>
              <a:t>Electrification Policies &amp; the Grid</a:t>
            </a:r>
          </a:p>
        </p:txBody>
      </p:sp>
    </p:spTree>
    <p:extLst>
      <p:ext uri="{BB962C8B-B14F-4D97-AF65-F5344CB8AC3E}">
        <p14:creationId xmlns:p14="http://schemas.microsoft.com/office/powerpoint/2010/main" val="42922727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50452"/>
            <a:ext cx="8610600" cy="616298"/>
          </a:xfrm>
        </p:spPr>
        <p:txBody>
          <a:bodyPr/>
          <a:lstStyle/>
          <a:p>
            <a:r>
              <a:rPr lang="en-US" dirty="0" smtClean="0"/>
              <a:t>Current System Reliability Needs</a:t>
            </a:r>
            <a:endParaRPr lang="en-US" sz="2500" i="1" dirty="0">
              <a:latin typeface="Franklin Gothic Book" pitchFamily="34" charset="0"/>
            </a:endParaRPr>
          </a:p>
        </p:txBody>
      </p:sp>
      <p:sp>
        <p:nvSpPr>
          <p:cNvPr id="8" name="Content Placeholder 2"/>
          <p:cNvSpPr>
            <a:spLocks noGrp="1"/>
          </p:cNvSpPr>
          <p:nvPr>
            <p:ph idx="1"/>
          </p:nvPr>
        </p:nvSpPr>
        <p:spPr>
          <a:xfrm>
            <a:off x="457200" y="701942"/>
            <a:ext cx="8534400" cy="4308208"/>
          </a:xfrm>
        </p:spPr>
        <p:txBody>
          <a:bodyPr>
            <a:noAutofit/>
          </a:bodyPr>
          <a:lstStyle/>
          <a:p>
            <a:r>
              <a:rPr lang="en-US" sz="2000" dirty="0" smtClean="0"/>
              <a:t>Deficiencies in reliable system performance are currently projected during the 2023  - 2030 time period.</a:t>
            </a:r>
          </a:p>
          <a:p>
            <a:r>
              <a:rPr lang="en-US" sz="2000" dirty="0" smtClean="0"/>
              <a:t>These deficiencies (primarily in the New York City area) are primarily driven by expected reductions in available generation capacity to comply with NOx emission regulations.</a:t>
            </a:r>
          </a:p>
          <a:p>
            <a:r>
              <a:rPr lang="en-US" sz="2000" dirty="0" smtClean="0"/>
              <a:t>The magnitude and nature of the deficiencies are driven by the ten-year load forecast in combination with insufficient transmission or generation to serve the forecasted load.</a:t>
            </a:r>
          </a:p>
          <a:p>
            <a:r>
              <a:rPr lang="en-US" sz="2000" dirty="0"/>
              <a:t>The deficiencies can potentially be addressed by combinations of solutions including generation, transmission, and load reduction measures (energy efficiency, demand response, etc.) </a:t>
            </a:r>
          </a:p>
          <a:p>
            <a:r>
              <a:rPr lang="en-US" sz="2000" dirty="0" smtClean="0"/>
              <a:t>The NYISO continues to reassess the load forecast in light of COVID-19 and the associated evolving impacts to the economy and demand on the electric grid.</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394166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DDE81FA-E0BB-45D2-89A6-9F2EB9CD8D45}" type="slidenum">
              <a:rPr lang="en-US" smtClean="0"/>
              <a:pPr/>
              <a:t>12</a:t>
            </a:fld>
            <a:endParaRPr lang="en-US" dirty="0"/>
          </a:p>
        </p:txBody>
      </p:sp>
      <p:sp>
        <p:nvSpPr>
          <p:cNvPr id="3" name="TextBox 2"/>
          <p:cNvSpPr txBox="1"/>
          <p:nvPr/>
        </p:nvSpPr>
        <p:spPr>
          <a:xfrm>
            <a:off x="762000" y="514350"/>
            <a:ext cx="7848600" cy="4093428"/>
          </a:xfrm>
          <a:prstGeom prst="rect">
            <a:avLst/>
          </a:prstGeom>
          <a:noFill/>
        </p:spPr>
        <p:txBody>
          <a:bodyPr wrap="square" rtlCol="0">
            <a:spAutoFit/>
          </a:bodyPr>
          <a:lstStyle/>
          <a:p>
            <a:endParaRPr lang="en-US" sz="4000" dirty="0" smtClean="0">
              <a:solidFill>
                <a:schemeClr val="bg1"/>
              </a:solidFill>
              <a:latin typeface="+mj-lt"/>
            </a:endParaRPr>
          </a:p>
          <a:p>
            <a:pPr algn="ctr"/>
            <a:r>
              <a:rPr lang="en-US" sz="6000" dirty="0" smtClean="0">
                <a:solidFill>
                  <a:schemeClr val="bg1"/>
                </a:solidFill>
                <a:latin typeface="+mj-lt"/>
              </a:rPr>
              <a:t>Grid in Transition </a:t>
            </a:r>
          </a:p>
          <a:p>
            <a:pPr algn="ctr"/>
            <a:endParaRPr lang="en-US" sz="4000" dirty="0">
              <a:solidFill>
                <a:schemeClr val="bg1"/>
              </a:solidFill>
              <a:latin typeface="+mj-lt"/>
            </a:endParaRPr>
          </a:p>
          <a:p>
            <a:pPr algn="ctr"/>
            <a:r>
              <a:rPr lang="en-US" sz="4000" dirty="0" smtClean="0">
                <a:solidFill>
                  <a:schemeClr val="bg1"/>
                </a:solidFill>
                <a:latin typeface="+mj-lt"/>
              </a:rPr>
              <a:t>Transmission</a:t>
            </a:r>
          </a:p>
          <a:p>
            <a:r>
              <a:rPr lang="en-US" sz="4000" dirty="0" smtClean="0">
                <a:solidFill>
                  <a:schemeClr val="bg1"/>
                </a:solidFill>
                <a:latin typeface="+mj-lt"/>
              </a:rPr>
              <a:t> </a:t>
            </a:r>
          </a:p>
          <a:p>
            <a:endParaRPr lang="en-US" sz="4000" dirty="0">
              <a:solidFill>
                <a:schemeClr val="bg1"/>
              </a:solidFill>
              <a:latin typeface="+mj-lt"/>
            </a:endParaRPr>
          </a:p>
        </p:txBody>
      </p:sp>
    </p:spTree>
    <p:extLst>
      <p:ext uri="{BB962C8B-B14F-4D97-AF65-F5344CB8AC3E}">
        <p14:creationId xmlns:p14="http://schemas.microsoft.com/office/powerpoint/2010/main" val="36927514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533400"/>
          </a:xfrm>
        </p:spPr>
        <p:txBody>
          <a:bodyPr/>
          <a:lstStyle/>
          <a:p>
            <a:r>
              <a:rPr lang="en-US" dirty="0" smtClean="0"/>
              <a:t>Public Policy Transmission</a:t>
            </a:r>
            <a:endParaRPr lang="en-US" dirty="0"/>
          </a:p>
        </p:txBody>
      </p:sp>
      <p:sp>
        <p:nvSpPr>
          <p:cNvPr id="6" name="TextBox 5"/>
          <p:cNvSpPr txBox="1"/>
          <p:nvPr/>
        </p:nvSpPr>
        <p:spPr>
          <a:xfrm>
            <a:off x="6705600" y="896362"/>
            <a:ext cx="2155065" cy="3046988"/>
          </a:xfrm>
          <a:prstGeom prst="rect">
            <a:avLst/>
          </a:prstGeom>
          <a:noFill/>
        </p:spPr>
        <p:txBody>
          <a:bodyPr wrap="square" rtlCol="0">
            <a:spAutoFit/>
          </a:bodyPr>
          <a:lstStyle/>
          <a:p>
            <a:r>
              <a:rPr lang="en-US" sz="1600" dirty="0" smtClean="0">
                <a:solidFill>
                  <a:srgbClr val="005F86"/>
                </a:solidFill>
                <a:latin typeface="Franklin Gothic Demi" panose="020B0703020102020204" pitchFamily="34" charset="0"/>
              </a:rPr>
              <a:t>Most Significant Investment in Decades:</a:t>
            </a:r>
            <a:endParaRPr lang="en-US" sz="1600" dirty="0">
              <a:solidFill>
                <a:srgbClr val="005F86"/>
              </a:solidFill>
              <a:latin typeface="Franklin Gothic Demi" panose="020B0703020102020204" pitchFamily="34" charset="0"/>
            </a:endParaRPr>
          </a:p>
          <a:p>
            <a:pPr marL="285750" indent="-285750">
              <a:buFont typeface="Arial" panose="020B0604020202020204" pitchFamily="34" charset="0"/>
              <a:buChar char="•"/>
            </a:pPr>
            <a:r>
              <a:rPr lang="en-US" sz="1600" dirty="0" smtClean="0">
                <a:solidFill>
                  <a:schemeClr val="bg2">
                    <a:lumMod val="50000"/>
                  </a:schemeClr>
                </a:solidFill>
              </a:rPr>
              <a:t>Increase flow of hydro and imports from Ontario from Western NY to the eastern NY</a:t>
            </a:r>
          </a:p>
          <a:p>
            <a:pPr marL="285750" indent="-285750">
              <a:buFont typeface="Arial" panose="020B0604020202020204" pitchFamily="34" charset="0"/>
              <a:buChar char="•"/>
            </a:pPr>
            <a:r>
              <a:rPr lang="en-US" sz="1600" dirty="0" smtClean="0">
                <a:solidFill>
                  <a:schemeClr val="bg2">
                    <a:lumMod val="50000"/>
                  </a:schemeClr>
                </a:solidFill>
              </a:rPr>
              <a:t>Increase flow from upstate to downstate by ~1,000 MW</a:t>
            </a:r>
            <a:endParaRPr lang="en-US" sz="1600" dirty="0">
              <a:solidFill>
                <a:schemeClr val="bg2">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66750"/>
            <a:ext cx="6094470" cy="4142452"/>
          </a:xfrm>
          <a:prstGeom prst="rect">
            <a:avLst/>
          </a:prstGeom>
        </p:spPr>
      </p:pic>
    </p:spTree>
    <p:extLst>
      <p:ext uri="{BB962C8B-B14F-4D97-AF65-F5344CB8AC3E}">
        <p14:creationId xmlns:p14="http://schemas.microsoft.com/office/powerpoint/2010/main" val="7165831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06" y="672086"/>
            <a:ext cx="8171793" cy="609600"/>
          </a:xfrm>
        </p:spPr>
        <p:txBody>
          <a:bodyPr/>
          <a:lstStyle/>
          <a:p>
            <a:r>
              <a:rPr lang="en-US" dirty="0" smtClean="0"/>
              <a:t>Renewable Generation </a:t>
            </a:r>
            <a:br>
              <a:rPr lang="en-US" dirty="0" smtClean="0"/>
            </a:br>
            <a:r>
              <a:rPr lang="en-US" dirty="0" smtClean="0"/>
              <a:t>Pockets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807" y="285750"/>
            <a:ext cx="5320543" cy="4121548"/>
          </a:xfrm>
          <a:prstGeom prst="rect">
            <a:avLst/>
          </a:prstGeom>
        </p:spPr>
      </p:pic>
      <p:sp>
        <p:nvSpPr>
          <p:cNvPr id="7" name="Rectangle 6"/>
          <p:cNvSpPr/>
          <p:nvPr/>
        </p:nvSpPr>
        <p:spPr>
          <a:xfrm>
            <a:off x="438807" y="1428750"/>
            <a:ext cx="3048000" cy="2800767"/>
          </a:xfrm>
          <a:prstGeom prst="rect">
            <a:avLst/>
          </a:prstGeom>
        </p:spPr>
        <p:txBody>
          <a:bodyPr wrap="square">
            <a:spAutoFit/>
          </a:bodyPr>
          <a:lstStyle/>
          <a:p>
            <a:pPr marL="285750" indent="-285750">
              <a:buClr>
                <a:srgbClr val="005F86"/>
              </a:buClr>
              <a:buFont typeface="Wingdings" panose="05000000000000000000" pitchFamily="2" charset="2"/>
              <a:buChar char="§"/>
            </a:pPr>
            <a:r>
              <a:rPr lang="en-US" sz="1600" dirty="0">
                <a:latin typeface="Franklin Gothic Medium Cond" panose="020B0606030402020204" pitchFamily="34" charset="0"/>
              </a:rPr>
              <a:t>T</a:t>
            </a:r>
            <a:r>
              <a:rPr lang="en-US" sz="1600" dirty="0" smtClean="0">
                <a:latin typeface="Franklin Gothic Medium Cond" panose="020B0606030402020204" pitchFamily="34" charset="0"/>
              </a:rPr>
              <a:t>ransmission </a:t>
            </a:r>
            <a:r>
              <a:rPr lang="en-US" sz="1600" dirty="0">
                <a:latin typeface="Franklin Gothic Medium Cond" panose="020B0606030402020204" pitchFamily="34" charset="0"/>
              </a:rPr>
              <a:t>constraints that may prevent </a:t>
            </a:r>
            <a:r>
              <a:rPr lang="en-US" sz="1600" dirty="0" smtClean="0">
                <a:latin typeface="Franklin Gothic Medium Cond" panose="020B0606030402020204" pitchFamily="34" charset="0"/>
              </a:rPr>
              <a:t>renewable </a:t>
            </a:r>
            <a:r>
              <a:rPr lang="en-US" sz="1600" dirty="0">
                <a:latin typeface="Franklin Gothic Medium Cond" panose="020B0606030402020204" pitchFamily="34" charset="0"/>
              </a:rPr>
              <a:t>energy </a:t>
            </a:r>
            <a:r>
              <a:rPr lang="en-US" sz="1600" dirty="0" smtClean="0">
                <a:latin typeface="Franklin Gothic Medium Cond" panose="020B0606030402020204" pitchFamily="34" charset="0"/>
              </a:rPr>
              <a:t>delivery.</a:t>
            </a:r>
          </a:p>
          <a:p>
            <a:pPr marL="285750" indent="-285750">
              <a:buClr>
                <a:srgbClr val="005F86"/>
              </a:buClr>
              <a:buFont typeface="Wingdings" panose="05000000000000000000" pitchFamily="2" charset="2"/>
              <a:buChar char="§"/>
            </a:pPr>
            <a:r>
              <a:rPr lang="en-US" sz="1600" dirty="0" smtClean="0">
                <a:latin typeface="Franklin Gothic Medium Cond" panose="020B0606030402020204" pitchFamily="34" charset="0"/>
              </a:rPr>
              <a:t>Renewable </a:t>
            </a:r>
            <a:r>
              <a:rPr lang="en-US" sz="1600" dirty="0">
                <a:latin typeface="Franklin Gothic Medium Cond" panose="020B0606030402020204" pitchFamily="34" charset="0"/>
              </a:rPr>
              <a:t>generation would be curtailed due to </a:t>
            </a:r>
            <a:r>
              <a:rPr lang="en-US" sz="1600" dirty="0" smtClean="0">
                <a:latin typeface="Franklin Gothic Medium Cond" panose="020B0606030402020204" pitchFamily="34" charset="0"/>
              </a:rPr>
              <a:t>insufficient </a:t>
            </a:r>
            <a:r>
              <a:rPr lang="en-US" sz="1600" dirty="0">
                <a:latin typeface="Franklin Gothic Medium Cond" panose="020B0606030402020204" pitchFamily="34" charset="0"/>
              </a:rPr>
              <a:t>bulk and local transmission capability to deliver the power.  </a:t>
            </a:r>
            <a:endParaRPr lang="en-US" sz="1600" dirty="0" smtClean="0">
              <a:latin typeface="Franklin Gothic Medium Cond" panose="020B0606030402020204" pitchFamily="34" charset="0"/>
            </a:endParaRPr>
          </a:p>
          <a:p>
            <a:pPr marL="285750" indent="-285750">
              <a:buClr>
                <a:srgbClr val="005F86"/>
              </a:buClr>
              <a:buFont typeface="Wingdings" panose="05000000000000000000" pitchFamily="2" charset="2"/>
              <a:buChar char="§"/>
            </a:pPr>
            <a:r>
              <a:rPr lang="en-US" sz="1600" dirty="0" smtClean="0">
                <a:latin typeface="Franklin Gothic Medium Cond" panose="020B0606030402020204" pitchFamily="34" charset="0"/>
              </a:rPr>
              <a:t>Additional </a:t>
            </a:r>
            <a:r>
              <a:rPr lang="en-US" sz="1600" dirty="0">
                <a:latin typeface="Franklin Gothic Medium Cond" panose="020B0606030402020204" pitchFamily="34" charset="0"/>
              </a:rPr>
              <a:t>transmission expansion, at both bulk and local levels, will be necessary to efficiently deliver renewable power to New York consumers.</a:t>
            </a:r>
          </a:p>
        </p:txBody>
      </p:sp>
    </p:spTree>
    <p:extLst>
      <p:ext uri="{BB962C8B-B14F-4D97-AF65-F5344CB8AC3E}">
        <p14:creationId xmlns:p14="http://schemas.microsoft.com/office/powerpoint/2010/main" val="28994615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DDE81FA-E0BB-45D2-89A6-9F2EB9CD8D45}" type="slidenum">
              <a:rPr lang="en-US" smtClean="0"/>
              <a:pPr/>
              <a:t>15</a:t>
            </a:fld>
            <a:endParaRPr lang="en-US" dirty="0"/>
          </a:p>
        </p:txBody>
      </p:sp>
      <p:sp>
        <p:nvSpPr>
          <p:cNvPr id="3" name="TextBox 2"/>
          <p:cNvSpPr txBox="1"/>
          <p:nvPr/>
        </p:nvSpPr>
        <p:spPr>
          <a:xfrm>
            <a:off x="762000" y="514350"/>
            <a:ext cx="7848600" cy="4093428"/>
          </a:xfrm>
          <a:prstGeom prst="rect">
            <a:avLst/>
          </a:prstGeom>
          <a:noFill/>
        </p:spPr>
        <p:txBody>
          <a:bodyPr wrap="square" rtlCol="0">
            <a:spAutoFit/>
          </a:bodyPr>
          <a:lstStyle/>
          <a:p>
            <a:endParaRPr lang="en-US" sz="4000" dirty="0" smtClean="0">
              <a:solidFill>
                <a:schemeClr val="bg1"/>
              </a:solidFill>
              <a:latin typeface="+mj-lt"/>
            </a:endParaRPr>
          </a:p>
          <a:p>
            <a:pPr algn="ctr"/>
            <a:r>
              <a:rPr lang="en-US" sz="6000" dirty="0" smtClean="0">
                <a:solidFill>
                  <a:schemeClr val="bg1"/>
                </a:solidFill>
                <a:latin typeface="+mj-lt"/>
              </a:rPr>
              <a:t>Grid in Transition </a:t>
            </a:r>
          </a:p>
          <a:p>
            <a:pPr algn="ctr"/>
            <a:endParaRPr lang="en-US" sz="4000" dirty="0">
              <a:solidFill>
                <a:schemeClr val="bg1"/>
              </a:solidFill>
              <a:latin typeface="+mj-lt"/>
            </a:endParaRPr>
          </a:p>
          <a:p>
            <a:pPr algn="ctr"/>
            <a:r>
              <a:rPr lang="en-US" sz="4000" dirty="0" smtClean="0">
                <a:solidFill>
                  <a:schemeClr val="bg1"/>
                </a:solidFill>
                <a:latin typeface="+mj-lt"/>
              </a:rPr>
              <a:t>Supply</a:t>
            </a:r>
          </a:p>
          <a:p>
            <a:r>
              <a:rPr lang="en-US" sz="4000" dirty="0" smtClean="0">
                <a:solidFill>
                  <a:schemeClr val="bg1"/>
                </a:solidFill>
                <a:latin typeface="+mj-lt"/>
              </a:rPr>
              <a:t> </a:t>
            </a:r>
          </a:p>
          <a:p>
            <a:endParaRPr lang="en-US" sz="4000" dirty="0">
              <a:solidFill>
                <a:schemeClr val="bg1"/>
              </a:solidFill>
              <a:latin typeface="+mj-lt"/>
            </a:endParaRPr>
          </a:p>
        </p:txBody>
      </p:sp>
    </p:spTree>
    <p:extLst>
      <p:ext uri="{BB962C8B-B14F-4D97-AF65-F5344CB8AC3E}">
        <p14:creationId xmlns:p14="http://schemas.microsoft.com/office/powerpoint/2010/main" val="2684362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95250"/>
            <a:ext cx="8229600" cy="990600"/>
          </a:xfrm>
        </p:spPr>
        <p:txBody>
          <a:bodyPr/>
          <a:lstStyle/>
          <a:p>
            <a:r>
              <a:rPr lang="en-US" dirty="0" smtClean="0">
                <a:latin typeface="Franklin Gothic Medium" panose="020B0603020102020204" pitchFamily="34" charset="0"/>
              </a:rPr>
              <a:t>Climate Change Study – Phase 2</a:t>
            </a:r>
            <a:endParaRPr lang="en-US" dirty="0">
              <a:latin typeface="Franklin Gothic Medium" panose="020B0603020102020204" pitchFamily="34" charset="0"/>
            </a:endParaRPr>
          </a:p>
        </p:txBody>
      </p:sp>
      <p:sp>
        <p:nvSpPr>
          <p:cNvPr id="6" name="Content Placeholder 2"/>
          <p:cNvSpPr>
            <a:spLocks noGrp="1"/>
          </p:cNvSpPr>
          <p:nvPr>
            <p:ph idx="1"/>
          </p:nvPr>
        </p:nvSpPr>
        <p:spPr>
          <a:xfrm>
            <a:off x="381001" y="1047750"/>
            <a:ext cx="4747491" cy="3810000"/>
          </a:xfrm>
        </p:spPr>
        <p:txBody>
          <a:bodyPr>
            <a:normAutofit fontScale="40000" lnSpcReduction="20000"/>
          </a:bodyPr>
          <a:lstStyle/>
          <a:p>
            <a:r>
              <a:rPr lang="en-US" sz="5100" dirty="0" smtClean="0"/>
              <a:t>Examines </a:t>
            </a:r>
            <a:r>
              <a:rPr lang="en-US" sz="5100" dirty="0"/>
              <a:t>various </a:t>
            </a:r>
            <a:r>
              <a:rPr lang="en-US" sz="5100" dirty="0" smtClean="0"/>
              <a:t>generation scenarios </a:t>
            </a:r>
            <a:r>
              <a:rPr lang="en-US" sz="5100" dirty="0"/>
              <a:t>that could </a:t>
            </a:r>
            <a:r>
              <a:rPr lang="en-US" sz="5100" dirty="0" smtClean="0"/>
              <a:t>meet policy objectives in 2040</a:t>
            </a:r>
            <a:endParaRPr lang="en-US" sz="5100" dirty="0"/>
          </a:p>
          <a:p>
            <a:r>
              <a:rPr lang="en-US" sz="5100" dirty="0" smtClean="0"/>
              <a:t>Uses </a:t>
            </a:r>
            <a:r>
              <a:rPr lang="en-US" sz="5100" dirty="0"/>
              <a:t>an hourly, deterministic evaluation tool for the purpose of considering various potential impacts on the electric </a:t>
            </a:r>
            <a:r>
              <a:rPr lang="en-US" sz="5100" dirty="0" smtClean="0"/>
              <a:t>grid</a:t>
            </a:r>
            <a:endParaRPr lang="en-US" sz="4300" dirty="0"/>
          </a:p>
          <a:p>
            <a:pPr lvl="1"/>
            <a:r>
              <a:rPr lang="en-US" sz="4300" dirty="0" smtClean="0"/>
              <a:t>Study examines whether the </a:t>
            </a:r>
            <a:r>
              <a:rPr lang="en-US" sz="4300" dirty="0"/>
              <a:t>b</a:t>
            </a:r>
            <a:r>
              <a:rPr lang="en-US" sz="4300" dirty="0" smtClean="0"/>
              <a:t>ulk power system </a:t>
            </a:r>
            <a:r>
              <a:rPr lang="en-US" sz="4300" dirty="0"/>
              <a:t>is able to serve load and meet reserve requirements under a variety of conditions</a:t>
            </a:r>
            <a:r>
              <a:rPr lang="en-US" sz="5100" dirty="0">
                <a:solidFill>
                  <a:schemeClr val="tx1"/>
                </a:solidFill>
                <a:latin typeface="Franklin Gothic Medium Cond" pitchFamily="34" charset="0"/>
              </a:rPr>
              <a:t>  </a:t>
            </a:r>
          </a:p>
          <a:p>
            <a:r>
              <a:rPr lang="en-US" sz="5100" dirty="0" smtClean="0"/>
              <a:t>Assesses the resiliency of the grid for climate events such as periods of extreme temperatures, wind lulls, and severe storms</a:t>
            </a:r>
          </a:p>
        </p:txBody>
      </p:sp>
      <p:grpSp>
        <p:nvGrpSpPr>
          <p:cNvPr id="3" name="Group 2"/>
          <p:cNvGrpSpPr/>
          <p:nvPr/>
        </p:nvGrpSpPr>
        <p:grpSpPr>
          <a:xfrm>
            <a:off x="5029200" y="1123950"/>
            <a:ext cx="3786908" cy="3124200"/>
            <a:chOff x="5257800" y="895350"/>
            <a:chExt cx="3786908" cy="312420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895350"/>
              <a:ext cx="3786908" cy="3124200"/>
            </a:xfrm>
            <a:prstGeom prst="rect">
              <a:avLst/>
            </a:prstGeom>
          </p:spPr>
        </p:pic>
        <p:sp>
          <p:nvSpPr>
            <p:cNvPr id="2" name="Rectangle 1"/>
            <p:cNvSpPr/>
            <p:nvPr/>
          </p:nvSpPr>
          <p:spPr>
            <a:xfrm>
              <a:off x="5334000" y="971550"/>
              <a:ext cx="3581400" cy="2971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52554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4800" y="180601"/>
            <a:ext cx="8153400" cy="406077"/>
          </a:xfrm>
        </p:spPr>
        <p:txBody>
          <a:bodyPr/>
          <a:lstStyle/>
          <a:p>
            <a:r>
              <a:rPr lang="en-US" sz="3200" dirty="0" smtClean="0"/>
              <a:t>Resource Mix by Seasonal Modeling Period</a:t>
            </a:r>
            <a:endParaRPr lang="en-US" sz="3200" strike="sngStrike" dirty="0"/>
          </a:p>
        </p:txBody>
      </p:sp>
      <p:pic>
        <p:nvPicPr>
          <p:cNvPr id="6" name="Picture 5"/>
          <p:cNvPicPr>
            <a:picLocks noChangeAspect="1"/>
          </p:cNvPicPr>
          <p:nvPr/>
        </p:nvPicPr>
        <p:blipFill rotWithShape="1">
          <a:blip r:embed="rId2"/>
          <a:srcRect l="8704" t="10644" r="5407"/>
          <a:stretch/>
        </p:blipFill>
        <p:spPr>
          <a:xfrm>
            <a:off x="0" y="658426"/>
            <a:ext cx="4572000" cy="3471315"/>
          </a:xfrm>
          <a:prstGeom prst="rect">
            <a:avLst/>
          </a:prstGeom>
        </p:spPr>
      </p:pic>
      <p:pic>
        <p:nvPicPr>
          <p:cNvPr id="7" name="Picture 6"/>
          <p:cNvPicPr>
            <a:picLocks noChangeAspect="1"/>
          </p:cNvPicPr>
          <p:nvPr/>
        </p:nvPicPr>
        <p:blipFill rotWithShape="1">
          <a:blip r:embed="rId3"/>
          <a:srcRect l="9428" t="8336" r="7044" b="6198"/>
          <a:stretch/>
        </p:blipFill>
        <p:spPr>
          <a:xfrm>
            <a:off x="4419600" y="640497"/>
            <a:ext cx="4684772" cy="3531453"/>
          </a:xfrm>
          <a:prstGeom prst="rect">
            <a:avLst/>
          </a:prstGeom>
        </p:spPr>
      </p:pic>
      <p:sp>
        <p:nvSpPr>
          <p:cNvPr id="8" name="Rectangle 7"/>
          <p:cNvSpPr/>
          <p:nvPr/>
        </p:nvSpPr>
        <p:spPr>
          <a:xfrm>
            <a:off x="4876800" y="4242004"/>
            <a:ext cx="3663976" cy="461665"/>
          </a:xfrm>
          <a:prstGeom prst="rect">
            <a:avLst/>
          </a:prstGeom>
        </p:spPr>
        <p:txBody>
          <a:bodyPr wrap="square">
            <a:spAutoFit/>
          </a:bodyPr>
          <a:lstStyle/>
          <a:p>
            <a:pPr algn="ctr"/>
            <a:r>
              <a:rPr lang="en-US" sz="1200" dirty="0">
                <a:latin typeface="+mj-lt"/>
                <a:ea typeface="Calibri" panose="020F0502020204030204" pitchFamily="34" charset="0"/>
              </a:rPr>
              <a:t>Generation by Resource Type – Winter 2040</a:t>
            </a:r>
          </a:p>
          <a:p>
            <a:pPr algn="ctr"/>
            <a:r>
              <a:rPr lang="en-US" sz="1200" dirty="0">
                <a:latin typeface="+mj-lt"/>
                <a:ea typeface="Calibri" panose="020F0502020204030204" pitchFamily="34" charset="0"/>
              </a:rPr>
              <a:t>CLCPA Load Scenario, Baseline Case</a:t>
            </a:r>
          </a:p>
        </p:txBody>
      </p:sp>
      <p:sp>
        <p:nvSpPr>
          <p:cNvPr id="9" name="Rectangle 8"/>
          <p:cNvSpPr/>
          <p:nvPr/>
        </p:nvSpPr>
        <p:spPr>
          <a:xfrm>
            <a:off x="622454" y="4254554"/>
            <a:ext cx="3663976" cy="461665"/>
          </a:xfrm>
          <a:prstGeom prst="rect">
            <a:avLst/>
          </a:prstGeom>
        </p:spPr>
        <p:txBody>
          <a:bodyPr wrap="square">
            <a:spAutoFit/>
          </a:bodyPr>
          <a:lstStyle/>
          <a:p>
            <a:pPr algn="ctr"/>
            <a:r>
              <a:rPr lang="en-US" sz="1200" dirty="0">
                <a:latin typeface="+mj-lt"/>
                <a:ea typeface="Calibri" panose="020F0502020204030204" pitchFamily="34" charset="0"/>
              </a:rPr>
              <a:t>Generation by Resource Type </a:t>
            </a:r>
            <a:r>
              <a:rPr lang="en-US" sz="1200" dirty="0" smtClean="0">
                <a:latin typeface="+mj-lt"/>
                <a:ea typeface="Calibri" panose="020F0502020204030204" pitchFamily="34" charset="0"/>
              </a:rPr>
              <a:t>– Summer 2040</a:t>
            </a:r>
            <a:endParaRPr lang="en-US" sz="1200" dirty="0" smtClean="0">
              <a:solidFill>
                <a:srgbClr val="FF0000"/>
              </a:solidFill>
              <a:latin typeface="+mj-lt"/>
              <a:ea typeface="Calibri" panose="020F0502020204030204" pitchFamily="34" charset="0"/>
            </a:endParaRPr>
          </a:p>
          <a:p>
            <a:pPr algn="ctr"/>
            <a:r>
              <a:rPr lang="en-US" sz="1200" dirty="0" smtClean="0">
                <a:latin typeface="+mj-lt"/>
                <a:ea typeface="Calibri" panose="020F0502020204030204" pitchFamily="34" charset="0"/>
              </a:rPr>
              <a:t>CLCPA Load Scenario, Baseline Case</a:t>
            </a:r>
            <a:endParaRPr lang="en-US" sz="1200" dirty="0">
              <a:latin typeface="+mj-lt"/>
            </a:endParaRPr>
          </a:p>
        </p:txBody>
      </p:sp>
    </p:spTree>
    <p:extLst>
      <p:ext uri="{BB962C8B-B14F-4D97-AF65-F5344CB8AC3E}">
        <p14:creationId xmlns:p14="http://schemas.microsoft.com/office/powerpoint/2010/main" val="30756573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316172" y="586678"/>
            <a:ext cx="2884228" cy="4011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a:lnSpc>
                <a:spcPct val="110000"/>
              </a:lnSpc>
              <a:buClr>
                <a:schemeClr val="bg1">
                  <a:lumMod val="50000"/>
                </a:schemeClr>
              </a:buClr>
              <a:buFont typeface="Wingdings" panose="05000000000000000000" pitchFamily="2" charset="2"/>
              <a:buChar char="§"/>
            </a:pPr>
            <a:r>
              <a:rPr lang="en-US" altLang="en-US" sz="1600" dirty="0"/>
              <a:t>Large quantity of installed dispatchable energy resources needed in a small number of hours</a:t>
            </a:r>
          </a:p>
          <a:p>
            <a:pPr marL="214313" indent="-214313">
              <a:lnSpc>
                <a:spcPct val="110000"/>
              </a:lnSpc>
              <a:buClr>
                <a:schemeClr val="bg1">
                  <a:lumMod val="50000"/>
                </a:schemeClr>
              </a:buClr>
              <a:buFont typeface="Wingdings" panose="05000000000000000000" pitchFamily="2" charset="2"/>
              <a:buChar char="§"/>
            </a:pPr>
            <a:endParaRPr lang="en-US" altLang="en-US" sz="1600" dirty="0" smtClean="0"/>
          </a:p>
          <a:p>
            <a:pPr marL="214313" indent="-214313">
              <a:lnSpc>
                <a:spcPct val="110000"/>
              </a:lnSpc>
              <a:buClr>
                <a:schemeClr val="bg1">
                  <a:lumMod val="50000"/>
                </a:schemeClr>
              </a:buClr>
              <a:buFont typeface="Wingdings" panose="05000000000000000000" pitchFamily="2" charset="2"/>
              <a:buChar char="§"/>
            </a:pPr>
            <a:r>
              <a:rPr lang="en-US" altLang="en-US" sz="1600" dirty="0" smtClean="0"/>
              <a:t>Dispatchable </a:t>
            </a:r>
            <a:r>
              <a:rPr lang="en-US" altLang="en-US" sz="1600" dirty="0"/>
              <a:t>resources must be able to come on line quickly, and be flexible enough to meet rapid, steep ramping needs</a:t>
            </a:r>
          </a:p>
          <a:p>
            <a:pPr marL="214313" indent="-214313">
              <a:lnSpc>
                <a:spcPct val="110000"/>
              </a:lnSpc>
              <a:buClr>
                <a:schemeClr val="bg1">
                  <a:lumMod val="50000"/>
                </a:schemeClr>
              </a:buClr>
              <a:buFont typeface="Wingdings" panose="05000000000000000000" pitchFamily="2" charset="2"/>
              <a:buChar char="§"/>
            </a:pPr>
            <a:endParaRPr lang="en-US" altLang="en-US" sz="1600" dirty="0"/>
          </a:p>
        </p:txBody>
      </p:sp>
      <p:pic>
        <p:nvPicPr>
          <p:cNvPr id="2" name="Picture 1"/>
          <p:cNvPicPr>
            <a:picLocks noChangeAspect="1"/>
          </p:cNvPicPr>
          <p:nvPr/>
        </p:nvPicPr>
        <p:blipFill>
          <a:blip r:embed="rId2"/>
          <a:stretch>
            <a:fillRect/>
          </a:stretch>
        </p:blipFill>
        <p:spPr>
          <a:xfrm>
            <a:off x="3505200" y="361577"/>
            <a:ext cx="5536354" cy="4055659"/>
          </a:xfrm>
          <a:prstGeom prst="rect">
            <a:avLst/>
          </a:prstGeom>
        </p:spPr>
      </p:pic>
      <p:sp>
        <p:nvSpPr>
          <p:cNvPr id="4" name="Title 4"/>
          <p:cNvSpPr>
            <a:spLocks noGrp="1"/>
          </p:cNvSpPr>
          <p:nvPr>
            <p:ph type="title"/>
          </p:nvPr>
        </p:nvSpPr>
        <p:spPr>
          <a:xfrm>
            <a:off x="304800" y="180601"/>
            <a:ext cx="8153400" cy="406077"/>
          </a:xfrm>
        </p:spPr>
        <p:txBody>
          <a:bodyPr/>
          <a:lstStyle/>
          <a:p>
            <a:r>
              <a:rPr lang="en-US" dirty="0" smtClean="0"/>
              <a:t>Dispatchable Energy Resources</a:t>
            </a:r>
            <a:endParaRPr lang="en-US" strike="sngStrike" dirty="0"/>
          </a:p>
        </p:txBody>
      </p:sp>
    </p:spTree>
    <p:extLst>
      <p:ext uri="{BB962C8B-B14F-4D97-AF65-F5344CB8AC3E}">
        <p14:creationId xmlns:p14="http://schemas.microsoft.com/office/powerpoint/2010/main" val="16230742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DDE81FA-E0BB-45D2-89A6-9F2EB9CD8D45}" type="slidenum">
              <a:rPr lang="en-US" smtClean="0"/>
              <a:pPr/>
              <a:t>19</a:t>
            </a:fld>
            <a:endParaRPr lang="en-US" dirty="0"/>
          </a:p>
        </p:txBody>
      </p:sp>
      <p:sp>
        <p:nvSpPr>
          <p:cNvPr id="3" name="TextBox 2"/>
          <p:cNvSpPr txBox="1"/>
          <p:nvPr/>
        </p:nvSpPr>
        <p:spPr>
          <a:xfrm>
            <a:off x="762000" y="514350"/>
            <a:ext cx="7848600" cy="4093428"/>
          </a:xfrm>
          <a:prstGeom prst="rect">
            <a:avLst/>
          </a:prstGeom>
          <a:noFill/>
        </p:spPr>
        <p:txBody>
          <a:bodyPr wrap="square" rtlCol="0">
            <a:spAutoFit/>
          </a:bodyPr>
          <a:lstStyle/>
          <a:p>
            <a:endParaRPr lang="en-US" sz="4000" dirty="0" smtClean="0">
              <a:solidFill>
                <a:schemeClr val="bg1"/>
              </a:solidFill>
              <a:latin typeface="+mj-lt"/>
            </a:endParaRPr>
          </a:p>
          <a:p>
            <a:pPr algn="ctr"/>
            <a:r>
              <a:rPr lang="en-US" sz="6000" dirty="0" smtClean="0">
                <a:solidFill>
                  <a:schemeClr val="bg1"/>
                </a:solidFill>
                <a:latin typeface="+mj-lt"/>
              </a:rPr>
              <a:t>Grid in Transition </a:t>
            </a:r>
          </a:p>
          <a:p>
            <a:pPr algn="ctr"/>
            <a:endParaRPr lang="en-US" sz="4000" dirty="0">
              <a:solidFill>
                <a:schemeClr val="bg1"/>
              </a:solidFill>
              <a:latin typeface="+mj-lt"/>
            </a:endParaRPr>
          </a:p>
          <a:p>
            <a:pPr algn="ctr"/>
            <a:r>
              <a:rPr lang="en-US" sz="4000" dirty="0" smtClean="0">
                <a:solidFill>
                  <a:schemeClr val="bg1"/>
                </a:solidFill>
                <a:latin typeface="+mj-lt"/>
              </a:rPr>
              <a:t>Conclusions</a:t>
            </a:r>
          </a:p>
          <a:p>
            <a:r>
              <a:rPr lang="en-US" sz="4000" dirty="0" smtClean="0">
                <a:solidFill>
                  <a:schemeClr val="bg1"/>
                </a:solidFill>
                <a:latin typeface="+mj-lt"/>
              </a:rPr>
              <a:t> </a:t>
            </a:r>
          </a:p>
          <a:p>
            <a:endParaRPr lang="en-US" sz="4000" dirty="0">
              <a:solidFill>
                <a:schemeClr val="bg1"/>
              </a:solidFill>
              <a:latin typeface="+mj-lt"/>
            </a:endParaRPr>
          </a:p>
        </p:txBody>
      </p:sp>
    </p:spTree>
    <p:extLst>
      <p:ext uri="{BB962C8B-B14F-4D97-AF65-F5344CB8AC3E}">
        <p14:creationId xmlns:p14="http://schemas.microsoft.com/office/powerpoint/2010/main" val="38783306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38150"/>
            <a:ext cx="8229600" cy="838200"/>
          </a:xfrm>
        </p:spPr>
        <p:txBody>
          <a:bodyPr/>
          <a:lstStyle/>
          <a:p>
            <a:pPr>
              <a:lnSpc>
                <a:spcPct val="100000"/>
              </a:lnSpc>
            </a:pPr>
            <a:r>
              <a:rPr lang="en-US" sz="2400" dirty="0" smtClean="0">
                <a:latin typeface="Franklin Gothic Medium" panose="020B0603020102020204" pitchFamily="34" charset="0"/>
              </a:rPr>
              <a:t>Our mission</a:t>
            </a:r>
            <a:r>
              <a:rPr lang="en-US" sz="2400" dirty="0">
                <a:latin typeface="Franklin Gothic Medium" panose="020B0603020102020204" pitchFamily="34" charset="0"/>
              </a:rPr>
              <a:t>, in collaboration with </a:t>
            </a:r>
            <a:r>
              <a:rPr lang="en-US" sz="2400" dirty="0" smtClean="0">
                <a:latin typeface="Franklin Gothic Medium" panose="020B0603020102020204" pitchFamily="34" charset="0"/>
              </a:rPr>
              <a:t>our stakeholders,</a:t>
            </a:r>
            <a:r>
              <a:rPr lang="en-US" sz="2400" dirty="0">
                <a:latin typeface="Franklin Gothic Medium" panose="020B0603020102020204" pitchFamily="34" charset="0"/>
              </a:rPr>
              <a:t> </a:t>
            </a:r>
            <a:r>
              <a:rPr lang="en-US" sz="2400" dirty="0" smtClean="0">
                <a:latin typeface="Franklin Gothic Medium" panose="020B0603020102020204" pitchFamily="34" charset="0"/>
              </a:rPr>
              <a:t>is to </a:t>
            </a:r>
            <a:br>
              <a:rPr lang="en-US" sz="2400" dirty="0" smtClean="0">
                <a:latin typeface="Franklin Gothic Medium" panose="020B0603020102020204" pitchFamily="34" charset="0"/>
              </a:rPr>
            </a:br>
            <a:r>
              <a:rPr lang="en-US" sz="2400" dirty="0" smtClean="0">
                <a:latin typeface="Franklin Gothic Medium" panose="020B0603020102020204" pitchFamily="34" charset="0"/>
              </a:rPr>
              <a:t>serve the public interest and provide benefit to consumers by:</a:t>
            </a:r>
            <a:endParaRPr lang="en-US" sz="2400" dirty="0">
              <a:latin typeface="Franklin Gothic Medium" panose="020B0603020102020204" pitchFamily="34" charset="0"/>
            </a:endParaRPr>
          </a:p>
        </p:txBody>
      </p:sp>
      <p:sp>
        <p:nvSpPr>
          <p:cNvPr id="6" name="Content Placeholder 2"/>
          <p:cNvSpPr>
            <a:spLocks noGrp="1"/>
          </p:cNvSpPr>
          <p:nvPr>
            <p:ph idx="1"/>
          </p:nvPr>
        </p:nvSpPr>
        <p:spPr>
          <a:xfrm>
            <a:off x="73843" y="1539477"/>
            <a:ext cx="4953000" cy="2480073"/>
          </a:xfrm>
        </p:spPr>
        <p:txBody>
          <a:bodyPr>
            <a:noAutofit/>
          </a:bodyPr>
          <a:lstStyle/>
          <a:p>
            <a:pPr lvl="1">
              <a:lnSpc>
                <a:spcPct val="120000"/>
              </a:lnSpc>
              <a:spcAft>
                <a:spcPts val="225"/>
              </a:spcAft>
              <a:defRPr/>
            </a:pPr>
            <a:r>
              <a:rPr lang="en-US" sz="1600" dirty="0" smtClean="0"/>
              <a:t>Maintaining and enhancing regional reliability</a:t>
            </a:r>
          </a:p>
          <a:p>
            <a:pPr lvl="1">
              <a:lnSpc>
                <a:spcPct val="120000"/>
              </a:lnSpc>
              <a:spcAft>
                <a:spcPts val="225"/>
              </a:spcAft>
              <a:defRPr/>
            </a:pPr>
            <a:r>
              <a:rPr lang="en-US" sz="1600" dirty="0" smtClean="0"/>
              <a:t>Operating open, fair and competitive </a:t>
            </a:r>
            <a:br>
              <a:rPr lang="en-US" sz="1600" dirty="0" smtClean="0"/>
            </a:br>
            <a:r>
              <a:rPr lang="en-US" sz="1600" dirty="0" smtClean="0"/>
              <a:t>wholesale electricity markets</a:t>
            </a:r>
          </a:p>
          <a:p>
            <a:pPr lvl="1">
              <a:lnSpc>
                <a:spcPct val="120000"/>
              </a:lnSpc>
              <a:spcAft>
                <a:spcPts val="225"/>
              </a:spcAft>
              <a:defRPr/>
            </a:pPr>
            <a:r>
              <a:rPr lang="en-US" sz="1600" dirty="0" smtClean="0"/>
              <a:t>Planning the power system for the future</a:t>
            </a:r>
          </a:p>
          <a:p>
            <a:pPr lvl="1">
              <a:lnSpc>
                <a:spcPct val="120000"/>
              </a:lnSpc>
              <a:spcAft>
                <a:spcPts val="225"/>
              </a:spcAft>
              <a:defRPr/>
            </a:pPr>
            <a:r>
              <a:rPr lang="en-US" sz="1600" dirty="0" smtClean="0"/>
              <a:t>Providing factual information to </a:t>
            </a:r>
            <a:br>
              <a:rPr lang="en-US" sz="1600" dirty="0" smtClean="0"/>
            </a:br>
            <a:r>
              <a:rPr lang="en-US" sz="1600" dirty="0" smtClean="0"/>
              <a:t>policymakers, stakeholders and investors </a:t>
            </a:r>
            <a:br>
              <a:rPr lang="en-US" sz="1600" dirty="0" smtClean="0"/>
            </a:br>
            <a:r>
              <a:rPr lang="en-US" sz="1600" dirty="0" smtClean="0"/>
              <a:t>in the power system</a:t>
            </a:r>
          </a:p>
        </p:txBody>
      </p:sp>
      <p:pic>
        <p:nvPicPr>
          <p:cNvPr id="8" name="Picture 7" descr="Control Center_PPT.jpg"/>
          <p:cNvPicPr>
            <a:picLocks noChangeAspect="1"/>
          </p:cNvPicPr>
          <p:nvPr/>
        </p:nvPicPr>
        <p:blipFill>
          <a:blip r:embed="rId2" cstate="print"/>
          <a:stretch>
            <a:fillRect/>
          </a:stretch>
        </p:blipFill>
        <p:spPr>
          <a:xfrm>
            <a:off x="5026843" y="1657350"/>
            <a:ext cx="3522209" cy="2209800"/>
          </a:xfrm>
          <a:prstGeom prst="rect">
            <a:avLst/>
          </a:prstGeom>
          <a:ln w="6350">
            <a:solidFill>
              <a:schemeClr val="tx2">
                <a:lumMod val="65000"/>
                <a:lumOff val="35000"/>
              </a:schemeClr>
            </a:solidFill>
          </a:ln>
        </p:spPr>
      </p:pic>
    </p:spTree>
    <p:extLst>
      <p:ext uri="{BB962C8B-B14F-4D97-AF65-F5344CB8AC3E}">
        <p14:creationId xmlns:p14="http://schemas.microsoft.com/office/powerpoint/2010/main" val="403259832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Key Takeaways</a:t>
            </a:r>
            <a:endParaRPr lang="en-US" dirty="0"/>
          </a:p>
        </p:txBody>
      </p:sp>
      <p:sp>
        <p:nvSpPr>
          <p:cNvPr id="3" name="Content Placeholder 2"/>
          <p:cNvSpPr>
            <a:spLocks noGrp="1"/>
          </p:cNvSpPr>
          <p:nvPr>
            <p:ph idx="1"/>
          </p:nvPr>
        </p:nvSpPr>
        <p:spPr>
          <a:xfrm>
            <a:off x="457200" y="1141156"/>
            <a:ext cx="8229600" cy="3411794"/>
          </a:xfrm>
        </p:spPr>
        <p:txBody>
          <a:bodyPr>
            <a:noAutofit/>
          </a:bodyPr>
          <a:lstStyle/>
          <a:p>
            <a:pPr>
              <a:spcAft>
                <a:spcPts val="800"/>
              </a:spcAft>
            </a:pPr>
            <a:r>
              <a:rPr lang="en-US" sz="1500" dirty="0"/>
              <a:t>The intermittency associated with wind and solar resources presents a fundamental challenge to relying on those resources to </a:t>
            </a:r>
            <a:r>
              <a:rPr lang="en-US" sz="1500" dirty="0" smtClean="0"/>
              <a:t>exclusively meet </a:t>
            </a:r>
            <a:r>
              <a:rPr lang="en-US" sz="1500" dirty="0"/>
              <a:t>electricity demand.</a:t>
            </a:r>
          </a:p>
          <a:p>
            <a:pPr>
              <a:spcAft>
                <a:spcPts val="800"/>
              </a:spcAft>
            </a:pPr>
            <a:r>
              <a:rPr lang="en-US" sz="1500" dirty="0" smtClean="0"/>
              <a:t>Transmission </a:t>
            </a:r>
            <a:r>
              <a:rPr lang="en-US" sz="1500" dirty="0"/>
              <a:t>investment, at both bulk and local levels, will be necessary to efficiently deliver renewable power to New York consumers</a:t>
            </a:r>
            <a:r>
              <a:rPr lang="en-US" sz="1500" dirty="0" smtClean="0"/>
              <a:t>.</a:t>
            </a:r>
            <a:r>
              <a:rPr lang="en-US" sz="1500" dirty="0"/>
              <a:t> </a:t>
            </a:r>
          </a:p>
          <a:p>
            <a:pPr>
              <a:spcAft>
                <a:spcPts val="800"/>
              </a:spcAft>
            </a:pPr>
            <a:r>
              <a:rPr lang="en-US" sz="1500" dirty="0"/>
              <a:t>The current system is heavily dependent on existing fossil-fueled resources to maintain reliability.  Eliminating these resources will require </a:t>
            </a:r>
            <a:r>
              <a:rPr lang="en-US" sz="1500" dirty="0" smtClean="0"/>
              <a:t>investment </a:t>
            </a:r>
            <a:r>
              <a:rPr lang="en-US" sz="1500" dirty="0"/>
              <a:t>in new and replacement infrastructure, and/or the emergence of a zero-carbon fuel source for thermal generating resources</a:t>
            </a:r>
            <a:r>
              <a:rPr lang="en-US" sz="1500" dirty="0" smtClean="0"/>
              <a:t>.</a:t>
            </a:r>
          </a:p>
          <a:p>
            <a:pPr lvl="1"/>
            <a:r>
              <a:rPr lang="en-US" sz="1200" b="1" dirty="0" smtClean="0"/>
              <a:t>Market solutions to drive investment</a:t>
            </a:r>
          </a:p>
          <a:p>
            <a:pPr lvl="1">
              <a:spcAft>
                <a:spcPts val="800"/>
              </a:spcAft>
            </a:pPr>
            <a:r>
              <a:rPr lang="en-US" sz="1200" b="1" dirty="0" smtClean="0"/>
              <a:t>Development of innovative new technologies</a:t>
            </a:r>
            <a:endParaRPr lang="en-US" sz="1200" b="1" dirty="0"/>
          </a:p>
          <a:p>
            <a:pPr>
              <a:spcAft>
                <a:spcPts val="800"/>
              </a:spcAft>
            </a:pPr>
            <a:r>
              <a:rPr lang="en-US" sz="1500" dirty="0" smtClean="0"/>
              <a:t>The </a:t>
            </a:r>
            <a:r>
              <a:rPr lang="en-US" sz="1500" dirty="0"/>
              <a:t>dispatchable and emissions-free resources needed to balance the system must be significant in capacity, able to ramp quickly, and be flexible enough to meet rapid, steep ramping needs.</a:t>
            </a:r>
          </a:p>
          <a:p>
            <a:pPr>
              <a:spcAft>
                <a:spcPts val="800"/>
              </a:spcAft>
            </a:pPr>
            <a:r>
              <a:rPr lang="en-US" sz="1500" dirty="0" smtClean="0"/>
              <a:t>Battery </a:t>
            </a:r>
            <a:r>
              <a:rPr lang="en-US" sz="1500" dirty="0"/>
              <a:t>storage resources help address variability from renewable resources, but </a:t>
            </a:r>
            <a:r>
              <a:rPr lang="en-US" sz="1500" dirty="0" smtClean="0"/>
              <a:t>based on current technology, periods </a:t>
            </a:r>
            <a:r>
              <a:rPr lang="en-US" sz="1500" dirty="0"/>
              <a:t>of reduced renewable generation rapidly deplete battery storage resource </a:t>
            </a:r>
            <a:r>
              <a:rPr lang="en-US" sz="1500" dirty="0" smtClean="0"/>
              <a:t>capabilities.</a:t>
            </a:r>
            <a:endParaRPr lang="en-US" sz="1500" dirty="0"/>
          </a:p>
          <a:p>
            <a:pPr>
              <a:spcAft>
                <a:spcPts val="800"/>
              </a:spcAft>
            </a:pPr>
            <a:endParaRPr lang="en-US" sz="1500" dirty="0"/>
          </a:p>
        </p:txBody>
      </p:sp>
    </p:spTree>
    <p:extLst>
      <p:ext uri="{BB962C8B-B14F-4D97-AF65-F5344CB8AC3E}">
        <p14:creationId xmlns:p14="http://schemas.microsoft.com/office/powerpoint/2010/main" val="38671056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934200" y="4857750"/>
            <a:ext cx="2133600" cy="273844"/>
          </a:xfrm>
        </p:spPr>
        <p:txBody>
          <a:bodyPr/>
          <a:lstStyle/>
          <a:p>
            <a:fld id="{9DDE81FA-E0BB-45D2-89A6-9F2EB9CD8D45}" type="slidenum">
              <a:rPr lang="en-US" smtClean="0"/>
              <a:pPr/>
              <a:t>21</a:t>
            </a:fld>
            <a:endParaRPr lang="en-US" dirty="0"/>
          </a:p>
        </p:txBody>
      </p:sp>
      <p:sp>
        <p:nvSpPr>
          <p:cNvPr id="6" name="Title 1"/>
          <p:cNvSpPr txBox="1">
            <a:spLocks/>
          </p:cNvSpPr>
          <p:nvPr/>
        </p:nvSpPr>
        <p:spPr>
          <a:xfrm>
            <a:off x="914400" y="1809750"/>
            <a:ext cx="5867400" cy="1371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chemeClr val="bg1"/>
                </a:solidFill>
                <a:effectLst/>
                <a:uLnTx/>
                <a:uFillTx/>
                <a:latin typeface="+mj-lt"/>
                <a:ea typeface="+mj-ea"/>
                <a:cs typeface="+mj-cs"/>
              </a:rPr>
              <a:t>Questions?</a:t>
            </a:r>
          </a:p>
        </p:txBody>
      </p:sp>
    </p:spTree>
    <p:extLst>
      <p:ext uri="{BB962C8B-B14F-4D97-AF65-F5344CB8AC3E}">
        <p14:creationId xmlns:p14="http://schemas.microsoft.com/office/powerpoint/2010/main" val="31718191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4901803"/>
            <a:ext cx="2133600" cy="273844"/>
          </a:xfrm>
        </p:spPr>
        <p:txBody>
          <a:bodyPr/>
          <a:lstStyle/>
          <a:p>
            <a:fld id="{9DDE81FA-E0BB-45D2-89A6-9F2EB9CD8D45}" type="slidenum">
              <a:rPr lang="en-US" smtClean="0"/>
              <a:pPr/>
              <a:t>3</a:t>
            </a:fld>
            <a:endParaRPr lang="en-US" dirty="0"/>
          </a:p>
        </p:txBody>
      </p:sp>
      <p:sp>
        <p:nvSpPr>
          <p:cNvPr id="3" name="Rectangle 2"/>
          <p:cNvSpPr/>
          <p:nvPr/>
        </p:nvSpPr>
        <p:spPr>
          <a:xfrm>
            <a:off x="304800" y="178261"/>
            <a:ext cx="8763000" cy="646331"/>
          </a:xfrm>
          <a:prstGeom prst="rect">
            <a:avLst/>
          </a:prstGeom>
        </p:spPr>
        <p:txBody>
          <a:bodyPr wrap="square">
            <a:spAutoFit/>
          </a:bodyPr>
          <a:lstStyle/>
          <a:p>
            <a:r>
              <a:rPr lang="en-US" sz="3600" dirty="0" smtClean="0">
                <a:solidFill>
                  <a:schemeClr val="bg1"/>
                </a:solidFill>
                <a:latin typeface="+mj-lt"/>
              </a:rPr>
              <a:t>The </a:t>
            </a:r>
            <a:r>
              <a:rPr lang="en-US" sz="3600" dirty="0">
                <a:solidFill>
                  <a:schemeClr val="bg1"/>
                </a:solidFill>
                <a:latin typeface="+mj-lt"/>
              </a:rPr>
              <a:t>Vision for a Greener </a:t>
            </a:r>
            <a:r>
              <a:rPr lang="en-US" sz="3600" dirty="0" smtClean="0">
                <a:solidFill>
                  <a:schemeClr val="bg1"/>
                </a:solidFill>
                <a:latin typeface="+mj-lt"/>
              </a:rPr>
              <a:t>Grid</a:t>
            </a:r>
            <a:endParaRPr lang="en-US" sz="3600" dirty="0">
              <a:solidFill>
                <a:schemeClr val="bg1"/>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35" y="199828"/>
            <a:ext cx="1690180" cy="2185966"/>
          </a:xfrm>
          <a:prstGeom prst="rect">
            <a:avLst/>
          </a:prstGeom>
          <a:ln w="19050">
            <a:solidFill>
              <a:schemeClr val="bg1"/>
            </a:solidFill>
          </a:ln>
        </p:spPr>
      </p:pic>
      <p:sp>
        <p:nvSpPr>
          <p:cNvPr id="8" name="Content Placeholder 6"/>
          <p:cNvSpPr txBox="1">
            <a:spLocks/>
          </p:cNvSpPr>
          <p:nvPr/>
        </p:nvSpPr>
        <p:spPr>
          <a:xfrm>
            <a:off x="342900" y="882909"/>
            <a:ext cx="6781800" cy="15526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Clr>
                <a:srgbClr val="4ABCE4"/>
              </a:buClr>
              <a:buFont typeface="Wingdings" panose="05000000000000000000" pitchFamily="2" charset="2"/>
              <a:buChar char="§"/>
            </a:pPr>
            <a:r>
              <a:rPr lang="en-US" sz="1400" b="1" dirty="0" smtClean="0">
                <a:solidFill>
                  <a:schemeClr val="bg1"/>
                </a:solidFill>
                <a:latin typeface="Franklin Gothic Medium Cond" panose="020B0606030402020204" pitchFamily="34" charset="0"/>
              </a:rPr>
              <a:t>Delivering </a:t>
            </a:r>
            <a:r>
              <a:rPr lang="en-US" sz="1400" b="1" dirty="0">
                <a:solidFill>
                  <a:schemeClr val="bg1"/>
                </a:solidFill>
                <a:latin typeface="Franklin Gothic Medium Cond" panose="020B0606030402020204" pitchFamily="34" charset="0"/>
              </a:rPr>
              <a:t>on our </a:t>
            </a:r>
            <a:r>
              <a:rPr lang="en-US" sz="1400" b="1" dirty="0" smtClean="0">
                <a:solidFill>
                  <a:schemeClr val="bg1"/>
                </a:solidFill>
                <a:latin typeface="Franklin Gothic Medium Cond" panose="020B0606030402020204" pitchFamily="34" charset="0"/>
              </a:rPr>
              <a:t>mission: the Grid is the platform for success of the CLCPA.  </a:t>
            </a:r>
          </a:p>
          <a:p>
            <a:pPr>
              <a:lnSpc>
                <a:spcPct val="120000"/>
              </a:lnSpc>
              <a:buClr>
                <a:srgbClr val="4ABCE4"/>
              </a:buClr>
              <a:buFont typeface="Wingdings" panose="05000000000000000000" pitchFamily="2" charset="2"/>
              <a:buChar char="§"/>
            </a:pPr>
            <a:r>
              <a:rPr lang="en-US" sz="1400" b="1" dirty="0">
                <a:solidFill>
                  <a:schemeClr val="bg1"/>
                </a:solidFill>
                <a:latin typeface="Franklin Gothic Medium Cond" panose="020B0606030402020204" pitchFamily="34" charset="0"/>
              </a:rPr>
              <a:t>We believe State policy goals can be achieved while </a:t>
            </a:r>
            <a:r>
              <a:rPr lang="en-US" sz="1400" b="1" dirty="0" smtClean="0">
                <a:solidFill>
                  <a:schemeClr val="bg1"/>
                </a:solidFill>
                <a:latin typeface="Franklin Gothic Medium Cond" panose="020B0606030402020204" pitchFamily="34" charset="0"/>
              </a:rPr>
              <a:t>maintaining grid </a:t>
            </a:r>
            <a:r>
              <a:rPr lang="en-US" sz="1400" b="1" dirty="0">
                <a:solidFill>
                  <a:schemeClr val="bg1"/>
                </a:solidFill>
                <a:latin typeface="Franklin Gothic Medium Cond" panose="020B0606030402020204" pitchFamily="34" charset="0"/>
              </a:rPr>
              <a:t>reliability. </a:t>
            </a:r>
          </a:p>
          <a:p>
            <a:pPr>
              <a:lnSpc>
                <a:spcPct val="120000"/>
              </a:lnSpc>
              <a:buClr>
                <a:srgbClr val="4ABCE4"/>
              </a:buClr>
              <a:buFont typeface="Wingdings" panose="05000000000000000000" pitchFamily="2" charset="2"/>
              <a:buChar char="§"/>
            </a:pPr>
            <a:r>
              <a:rPr lang="en-US" sz="1400" b="1" dirty="0" smtClean="0">
                <a:solidFill>
                  <a:schemeClr val="bg1"/>
                </a:solidFill>
                <a:latin typeface="Franklin Gothic Medium Cond" panose="020B0606030402020204" pitchFamily="34" charset="0"/>
              </a:rPr>
              <a:t>In support of the CLCPA objectives, we are hard at work identifying future needs of the system.</a:t>
            </a:r>
          </a:p>
          <a:p>
            <a:pPr>
              <a:lnSpc>
                <a:spcPct val="120000"/>
              </a:lnSpc>
              <a:buClr>
                <a:srgbClr val="4ABCE4"/>
              </a:buClr>
              <a:buFont typeface="Wingdings" panose="05000000000000000000" pitchFamily="2" charset="2"/>
              <a:buChar char="§"/>
            </a:pPr>
            <a:r>
              <a:rPr lang="en-US" sz="1400" b="1" dirty="0" smtClean="0">
                <a:solidFill>
                  <a:schemeClr val="bg1"/>
                </a:solidFill>
                <a:latin typeface="Franklin Gothic Medium Cond" panose="020B0606030402020204" pitchFamily="34" charset="0"/>
              </a:rPr>
              <a:t>The </a:t>
            </a:r>
            <a:r>
              <a:rPr lang="en-US" sz="1400" b="1" dirty="0">
                <a:solidFill>
                  <a:schemeClr val="bg1"/>
                </a:solidFill>
                <a:latin typeface="Franklin Gothic Medium Cond" panose="020B0606030402020204" pitchFamily="34" charset="0"/>
              </a:rPr>
              <a:t>NYISO is conducting </a:t>
            </a:r>
            <a:r>
              <a:rPr lang="en-US" sz="1400" b="1" dirty="0" smtClean="0">
                <a:solidFill>
                  <a:schemeClr val="bg1"/>
                </a:solidFill>
                <a:latin typeface="Franklin Gothic Medium Cond" panose="020B0606030402020204" pitchFamily="34" charset="0"/>
              </a:rPr>
              <a:t>studies </a:t>
            </a:r>
            <a:r>
              <a:rPr lang="en-US" sz="1400" b="1" dirty="0">
                <a:solidFill>
                  <a:schemeClr val="bg1"/>
                </a:solidFill>
                <a:latin typeface="Franklin Gothic Medium Cond" panose="020B0606030402020204" pitchFamily="34" charset="0"/>
              </a:rPr>
              <a:t>to </a:t>
            </a:r>
            <a:r>
              <a:rPr lang="en-US" sz="1400" b="1" dirty="0" smtClean="0">
                <a:solidFill>
                  <a:schemeClr val="bg1"/>
                </a:solidFill>
                <a:latin typeface="Franklin Gothic Medium Cond" panose="020B0606030402020204" pitchFamily="34" charset="0"/>
              </a:rPr>
              <a:t>plot the most productive way forward while maintaining reliability and keeping costs low for consumer during this difficult time.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837" y="2662725"/>
            <a:ext cx="1302294" cy="171527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2662726"/>
            <a:ext cx="1311802" cy="171526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1098" y="2659988"/>
            <a:ext cx="1303992" cy="1687519"/>
          </a:xfrm>
          <a:prstGeom prst="rect">
            <a:avLst/>
          </a:prstGeom>
        </p:spPr>
      </p:pic>
      <p:sp>
        <p:nvSpPr>
          <p:cNvPr id="12" name="Rectangle 11"/>
          <p:cNvSpPr/>
          <p:nvPr/>
        </p:nvSpPr>
        <p:spPr>
          <a:xfrm>
            <a:off x="1377461" y="2587797"/>
            <a:ext cx="2216429" cy="1865126"/>
          </a:xfrm>
          <a:prstGeom prst="rect">
            <a:avLst/>
          </a:prstGeom>
        </p:spPr>
        <p:txBody>
          <a:bodyPr wrap="square">
            <a:spAutoFit/>
          </a:bodyPr>
          <a:lstStyle/>
          <a:p>
            <a:pPr lvl="1">
              <a:lnSpc>
                <a:spcPct val="120000"/>
              </a:lnSpc>
            </a:pPr>
            <a:r>
              <a:rPr lang="en-US" sz="1200" dirty="0">
                <a:solidFill>
                  <a:srgbClr val="E2E868"/>
                </a:solidFill>
                <a:latin typeface="+mj-lt"/>
              </a:rPr>
              <a:t>Congestion </a:t>
            </a:r>
            <a:r>
              <a:rPr lang="en-US" sz="1200" dirty="0" smtClean="0">
                <a:solidFill>
                  <a:srgbClr val="E2E868"/>
                </a:solidFill>
                <a:latin typeface="+mj-lt"/>
              </a:rPr>
              <a:t/>
            </a:r>
            <a:br>
              <a:rPr lang="en-US" sz="1200" dirty="0" smtClean="0">
                <a:solidFill>
                  <a:srgbClr val="E2E868"/>
                </a:solidFill>
                <a:latin typeface="+mj-lt"/>
              </a:rPr>
            </a:br>
            <a:r>
              <a:rPr lang="en-US" sz="1200" dirty="0" smtClean="0">
                <a:solidFill>
                  <a:srgbClr val="E2E868"/>
                </a:solidFill>
                <a:latin typeface="+mj-lt"/>
              </a:rPr>
              <a:t>Assessment </a:t>
            </a:r>
            <a:br>
              <a:rPr lang="en-US" sz="1200" dirty="0" smtClean="0">
                <a:solidFill>
                  <a:srgbClr val="E2E868"/>
                </a:solidFill>
                <a:latin typeface="+mj-lt"/>
              </a:rPr>
            </a:br>
            <a:r>
              <a:rPr lang="en-US" sz="1200" dirty="0" smtClean="0">
                <a:solidFill>
                  <a:srgbClr val="E2E868"/>
                </a:solidFill>
                <a:latin typeface="+mj-lt"/>
              </a:rPr>
              <a:t>and </a:t>
            </a:r>
            <a:r>
              <a:rPr lang="en-US" sz="1200" dirty="0">
                <a:solidFill>
                  <a:srgbClr val="E2E868"/>
                </a:solidFill>
                <a:latin typeface="+mj-lt"/>
              </a:rPr>
              <a:t>Resource Integration Study </a:t>
            </a:r>
            <a:r>
              <a:rPr lang="en-US" sz="1200" dirty="0" smtClean="0">
                <a:solidFill>
                  <a:srgbClr val="E2E868"/>
                </a:solidFill>
                <a:latin typeface="+mj-lt"/>
              </a:rPr>
              <a:t>(</a:t>
            </a:r>
            <a:r>
              <a:rPr lang="en-US" sz="1200" dirty="0">
                <a:solidFill>
                  <a:srgbClr val="E2E868"/>
                </a:solidFill>
                <a:latin typeface="+mj-lt"/>
              </a:rPr>
              <a:t>CARIS</a:t>
            </a:r>
            <a:r>
              <a:rPr lang="en-US" sz="1200" dirty="0" smtClean="0">
                <a:solidFill>
                  <a:srgbClr val="E2E868"/>
                </a:solidFill>
                <a:latin typeface="+mj-lt"/>
              </a:rPr>
              <a:t>):</a:t>
            </a:r>
            <a:br>
              <a:rPr lang="en-US" sz="1200" dirty="0" smtClean="0">
                <a:solidFill>
                  <a:srgbClr val="E2E868"/>
                </a:solidFill>
                <a:latin typeface="+mj-lt"/>
              </a:rPr>
            </a:br>
            <a:r>
              <a:rPr lang="en-US" sz="1200" dirty="0" smtClean="0">
                <a:solidFill>
                  <a:schemeClr val="bg1"/>
                </a:solidFill>
              </a:rPr>
              <a:t>includes a </a:t>
            </a:r>
            <a:r>
              <a:rPr lang="en-US" sz="1200" dirty="0">
                <a:solidFill>
                  <a:schemeClr val="bg1"/>
                </a:solidFill>
              </a:rPr>
              <a:t>scenario </a:t>
            </a:r>
            <a:r>
              <a:rPr lang="en-US" sz="1200" dirty="0" smtClean="0">
                <a:solidFill>
                  <a:schemeClr val="bg1"/>
                </a:solidFill>
              </a:rPr>
              <a:t/>
            </a:r>
            <a:br>
              <a:rPr lang="en-US" sz="1200" dirty="0" smtClean="0">
                <a:solidFill>
                  <a:schemeClr val="bg1"/>
                </a:solidFill>
              </a:rPr>
            </a:br>
            <a:r>
              <a:rPr lang="en-US" sz="1200" dirty="0" smtClean="0">
                <a:solidFill>
                  <a:schemeClr val="bg1"/>
                </a:solidFill>
              </a:rPr>
              <a:t>analyzing the </a:t>
            </a:r>
            <a:br>
              <a:rPr lang="en-US" sz="1200" dirty="0" smtClean="0">
                <a:solidFill>
                  <a:schemeClr val="bg1"/>
                </a:solidFill>
              </a:rPr>
            </a:br>
            <a:r>
              <a:rPr lang="en-US" sz="1200" dirty="0" smtClean="0">
                <a:solidFill>
                  <a:schemeClr val="bg1"/>
                </a:solidFill>
              </a:rPr>
              <a:t>CLCPA’s 70X30 </a:t>
            </a:r>
            <a:r>
              <a:rPr lang="en-US" sz="1200" dirty="0">
                <a:solidFill>
                  <a:schemeClr val="bg1"/>
                </a:solidFill>
              </a:rPr>
              <a:t>goal</a:t>
            </a:r>
            <a:r>
              <a:rPr lang="en-US" sz="1200" dirty="0" smtClean="0">
                <a:solidFill>
                  <a:schemeClr val="bg1"/>
                </a:solidFill>
              </a:rPr>
              <a:t>:</a:t>
            </a:r>
            <a:endParaRPr lang="en-US" sz="1200" dirty="0">
              <a:solidFill>
                <a:schemeClr val="bg1"/>
              </a:solidFill>
            </a:endParaRPr>
          </a:p>
        </p:txBody>
      </p:sp>
      <p:sp>
        <p:nvSpPr>
          <p:cNvPr id="15" name="Rectangle 14"/>
          <p:cNvSpPr/>
          <p:nvPr/>
        </p:nvSpPr>
        <p:spPr>
          <a:xfrm>
            <a:off x="4289361" y="2587797"/>
            <a:ext cx="2216429" cy="1845057"/>
          </a:xfrm>
          <a:prstGeom prst="rect">
            <a:avLst/>
          </a:prstGeom>
        </p:spPr>
        <p:txBody>
          <a:bodyPr wrap="square">
            <a:spAutoFit/>
          </a:bodyPr>
          <a:lstStyle/>
          <a:p>
            <a:pPr lvl="1">
              <a:lnSpc>
                <a:spcPct val="120000"/>
              </a:lnSpc>
            </a:pPr>
            <a:r>
              <a:rPr lang="en-US" sz="1200" b="1" dirty="0">
                <a:solidFill>
                  <a:srgbClr val="E2E868"/>
                </a:solidFill>
              </a:rPr>
              <a:t>Reliability Needs Assessment (RNA) </a:t>
            </a:r>
            <a:r>
              <a:rPr lang="en-US" sz="1200" dirty="0">
                <a:solidFill>
                  <a:srgbClr val="E2E868"/>
                </a:solidFill>
              </a:rPr>
              <a:t/>
            </a:r>
            <a:br>
              <a:rPr lang="en-US" sz="1200" dirty="0">
                <a:solidFill>
                  <a:srgbClr val="E2E868"/>
                </a:solidFill>
              </a:rPr>
            </a:br>
            <a:r>
              <a:rPr lang="en-US" sz="1200" dirty="0">
                <a:solidFill>
                  <a:schemeClr val="bg1"/>
                </a:solidFill>
              </a:rPr>
              <a:t>examines the </a:t>
            </a:r>
            <a:r>
              <a:rPr lang="en-US" sz="1200" dirty="0" smtClean="0">
                <a:solidFill>
                  <a:schemeClr val="bg1"/>
                </a:solidFill>
              </a:rPr>
              <a:t/>
            </a:r>
            <a:br>
              <a:rPr lang="en-US" sz="1200" dirty="0" smtClean="0">
                <a:solidFill>
                  <a:schemeClr val="bg1"/>
                </a:solidFill>
              </a:rPr>
            </a:br>
            <a:r>
              <a:rPr lang="en-US" sz="1200" dirty="0" smtClean="0">
                <a:solidFill>
                  <a:schemeClr val="bg1"/>
                </a:solidFill>
              </a:rPr>
              <a:t>DEC rules on </a:t>
            </a:r>
            <a:br>
              <a:rPr lang="en-US" sz="1200" dirty="0" smtClean="0">
                <a:solidFill>
                  <a:schemeClr val="bg1"/>
                </a:solidFill>
              </a:rPr>
            </a:br>
            <a:r>
              <a:rPr lang="en-US" sz="1200" dirty="0" smtClean="0">
                <a:solidFill>
                  <a:schemeClr val="bg1"/>
                </a:solidFill>
              </a:rPr>
              <a:t>emissions </a:t>
            </a:r>
            <a:r>
              <a:rPr lang="en-US" sz="1200" dirty="0">
                <a:solidFill>
                  <a:schemeClr val="bg1"/>
                </a:solidFill>
              </a:rPr>
              <a:t/>
            </a:r>
            <a:br>
              <a:rPr lang="en-US" sz="1200" dirty="0">
                <a:solidFill>
                  <a:schemeClr val="bg1"/>
                </a:solidFill>
              </a:rPr>
            </a:br>
            <a:r>
              <a:rPr lang="en-US" sz="1200" dirty="0">
                <a:solidFill>
                  <a:schemeClr val="bg1"/>
                </a:solidFill>
              </a:rPr>
              <a:t>from generators </a:t>
            </a:r>
            <a:r>
              <a:rPr lang="en-US" sz="1200" dirty="0" smtClean="0">
                <a:solidFill>
                  <a:schemeClr val="bg1"/>
                </a:solidFill>
              </a:rPr>
              <a:t/>
            </a:r>
            <a:br>
              <a:rPr lang="en-US" sz="1200" dirty="0" smtClean="0">
                <a:solidFill>
                  <a:schemeClr val="bg1"/>
                </a:solidFill>
              </a:rPr>
            </a:br>
            <a:r>
              <a:rPr lang="en-US" sz="1200" dirty="0" smtClean="0">
                <a:solidFill>
                  <a:schemeClr val="bg1"/>
                </a:solidFill>
              </a:rPr>
              <a:t>used </a:t>
            </a:r>
            <a:r>
              <a:rPr lang="en-US" sz="1200" dirty="0">
                <a:solidFill>
                  <a:schemeClr val="bg1"/>
                </a:solidFill>
              </a:rPr>
              <a:t>to serve </a:t>
            </a:r>
            <a:r>
              <a:rPr lang="en-US" sz="1200" dirty="0" smtClean="0">
                <a:solidFill>
                  <a:schemeClr val="bg1"/>
                </a:solidFill>
              </a:rPr>
              <a:t/>
            </a:r>
            <a:br>
              <a:rPr lang="en-US" sz="1200" dirty="0" smtClean="0">
                <a:solidFill>
                  <a:schemeClr val="bg1"/>
                </a:solidFill>
              </a:rPr>
            </a:br>
            <a:r>
              <a:rPr lang="en-US" sz="1200" dirty="0" smtClean="0">
                <a:solidFill>
                  <a:schemeClr val="bg1"/>
                </a:solidFill>
              </a:rPr>
              <a:t>peak </a:t>
            </a:r>
            <a:r>
              <a:rPr lang="en-US" sz="1200" dirty="0">
                <a:solidFill>
                  <a:schemeClr val="bg1"/>
                </a:solidFill>
              </a:rPr>
              <a:t>load; </a:t>
            </a:r>
          </a:p>
        </p:txBody>
      </p:sp>
      <p:sp>
        <p:nvSpPr>
          <p:cNvPr id="16" name="Rectangle 15"/>
          <p:cNvSpPr/>
          <p:nvPr/>
        </p:nvSpPr>
        <p:spPr>
          <a:xfrm>
            <a:off x="7171033" y="2587797"/>
            <a:ext cx="1896767" cy="1643527"/>
          </a:xfrm>
          <a:prstGeom prst="rect">
            <a:avLst/>
          </a:prstGeom>
        </p:spPr>
        <p:txBody>
          <a:bodyPr wrap="square">
            <a:spAutoFit/>
          </a:bodyPr>
          <a:lstStyle/>
          <a:p>
            <a:pPr lvl="1">
              <a:lnSpc>
                <a:spcPct val="120000"/>
              </a:lnSpc>
            </a:pPr>
            <a:r>
              <a:rPr lang="en-US" sz="1200" dirty="0">
                <a:solidFill>
                  <a:schemeClr val="bg1"/>
                </a:solidFill>
              </a:rPr>
              <a:t>The NYISO </a:t>
            </a:r>
            <a:r>
              <a:rPr lang="en-US" sz="1200" dirty="0" smtClean="0">
                <a:solidFill>
                  <a:schemeClr val="bg1"/>
                </a:solidFill>
              </a:rPr>
              <a:t/>
            </a:r>
            <a:br>
              <a:rPr lang="en-US" sz="1200" dirty="0" smtClean="0">
                <a:solidFill>
                  <a:schemeClr val="bg1"/>
                </a:solidFill>
              </a:rPr>
            </a:br>
            <a:r>
              <a:rPr lang="en-US" sz="1200" dirty="0" smtClean="0">
                <a:solidFill>
                  <a:schemeClr val="bg1"/>
                </a:solidFill>
              </a:rPr>
              <a:t>has also </a:t>
            </a:r>
            <a:br>
              <a:rPr lang="en-US" sz="1200" dirty="0" smtClean="0">
                <a:solidFill>
                  <a:schemeClr val="bg1"/>
                </a:solidFill>
              </a:rPr>
            </a:br>
            <a:r>
              <a:rPr lang="en-US" sz="1200" dirty="0" smtClean="0">
                <a:solidFill>
                  <a:schemeClr val="bg1"/>
                </a:solidFill>
              </a:rPr>
              <a:t>undertaken a </a:t>
            </a:r>
            <a:br>
              <a:rPr lang="en-US" sz="1200" dirty="0" smtClean="0">
                <a:solidFill>
                  <a:schemeClr val="bg1"/>
                </a:solidFill>
              </a:rPr>
            </a:br>
            <a:r>
              <a:rPr lang="en-US" sz="1200" b="1" dirty="0" smtClean="0">
                <a:solidFill>
                  <a:srgbClr val="E2E868"/>
                </a:solidFill>
              </a:rPr>
              <a:t>Climate Change </a:t>
            </a:r>
            <a:br>
              <a:rPr lang="en-US" sz="1200" b="1" dirty="0" smtClean="0">
                <a:solidFill>
                  <a:srgbClr val="E2E868"/>
                </a:solidFill>
              </a:rPr>
            </a:br>
            <a:r>
              <a:rPr lang="en-US" sz="1200" b="1" dirty="0" smtClean="0">
                <a:solidFill>
                  <a:srgbClr val="E2E868"/>
                </a:solidFill>
              </a:rPr>
              <a:t>Impact </a:t>
            </a:r>
            <a:r>
              <a:rPr lang="en-US" sz="1200" b="1" dirty="0">
                <a:solidFill>
                  <a:srgbClr val="E2E868"/>
                </a:solidFill>
              </a:rPr>
              <a:t>&amp; </a:t>
            </a:r>
            <a:r>
              <a:rPr lang="en-US" sz="1200" b="1" dirty="0" smtClean="0">
                <a:solidFill>
                  <a:srgbClr val="E2E868"/>
                </a:solidFill>
              </a:rPr>
              <a:t/>
            </a:r>
            <a:br>
              <a:rPr lang="en-US" sz="1200" b="1" dirty="0" smtClean="0">
                <a:solidFill>
                  <a:srgbClr val="E2E868"/>
                </a:solidFill>
              </a:rPr>
            </a:br>
            <a:r>
              <a:rPr lang="en-US" sz="1200" b="1" dirty="0" smtClean="0">
                <a:solidFill>
                  <a:srgbClr val="E2E868"/>
                </a:solidFill>
              </a:rPr>
              <a:t>Resilience </a:t>
            </a:r>
            <a:br>
              <a:rPr lang="en-US" sz="1200" b="1" dirty="0" smtClean="0">
                <a:solidFill>
                  <a:srgbClr val="E2E868"/>
                </a:solidFill>
              </a:rPr>
            </a:br>
            <a:r>
              <a:rPr lang="en-US" sz="1200" b="1" dirty="0" smtClean="0">
                <a:solidFill>
                  <a:srgbClr val="E2E868"/>
                </a:solidFill>
              </a:rPr>
              <a:t>Study</a:t>
            </a:r>
            <a:endParaRPr lang="en-US" sz="1200" b="1" dirty="0">
              <a:solidFill>
                <a:srgbClr val="E2E868"/>
              </a:solidFill>
            </a:endParaRPr>
          </a:p>
        </p:txBody>
      </p:sp>
    </p:spTree>
    <p:extLst>
      <p:ext uri="{BB962C8B-B14F-4D97-AF65-F5344CB8AC3E}">
        <p14:creationId xmlns:p14="http://schemas.microsoft.com/office/powerpoint/2010/main" val="4330731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8494" y="854761"/>
            <a:ext cx="6526306" cy="3883762"/>
          </a:xfrm>
          <a:prstGeom prst="rect">
            <a:avLst/>
          </a:prstGeom>
        </p:spPr>
      </p:pic>
      <p:sp>
        <p:nvSpPr>
          <p:cNvPr id="2" name="Title 1"/>
          <p:cNvSpPr>
            <a:spLocks noGrp="1"/>
          </p:cNvSpPr>
          <p:nvPr>
            <p:ph type="title"/>
          </p:nvPr>
        </p:nvSpPr>
        <p:spPr>
          <a:xfrm>
            <a:off x="381000" y="143187"/>
            <a:ext cx="8229600" cy="685800"/>
          </a:xfrm>
        </p:spPr>
        <p:txBody>
          <a:bodyPr/>
          <a:lstStyle/>
          <a:p>
            <a:r>
              <a:rPr lang="en-US" dirty="0" smtClean="0"/>
              <a:t>New York 2019 Energy Production</a:t>
            </a:r>
            <a:endParaRPr lang="en-US" dirty="0"/>
          </a:p>
        </p:txBody>
      </p:sp>
      <p:sp>
        <p:nvSpPr>
          <p:cNvPr id="14" name="Rectangle 13"/>
          <p:cNvSpPr/>
          <p:nvPr/>
        </p:nvSpPr>
        <p:spPr>
          <a:xfrm>
            <a:off x="381000" y="1047750"/>
            <a:ext cx="1217000" cy="1815882"/>
          </a:xfrm>
          <a:prstGeom prst="rect">
            <a:avLst/>
          </a:prstGeom>
        </p:spPr>
        <p:txBody>
          <a:bodyPr wrap="none">
            <a:spAutoFit/>
          </a:bodyPr>
          <a:lstStyle/>
          <a:p>
            <a:r>
              <a:rPr lang="en-US" sz="1600" dirty="0">
                <a:solidFill>
                  <a:srgbClr val="B1B3B3"/>
                </a:solidFill>
                <a:latin typeface="Franklin Gothic Demi" pitchFamily="34" charset="0"/>
              </a:rPr>
              <a:t>New York </a:t>
            </a:r>
            <a:r>
              <a:rPr lang="en-US" sz="1600" dirty="0" smtClean="0">
                <a:solidFill>
                  <a:srgbClr val="B1B3B3"/>
                </a:solidFill>
                <a:latin typeface="Franklin Gothic Demi" pitchFamily="34" charset="0"/>
              </a:rPr>
              <a:t/>
            </a:r>
            <a:br>
              <a:rPr lang="en-US" sz="1600" dirty="0" smtClean="0">
                <a:solidFill>
                  <a:srgbClr val="B1B3B3"/>
                </a:solidFill>
                <a:latin typeface="Franklin Gothic Demi" pitchFamily="34" charset="0"/>
              </a:rPr>
            </a:br>
            <a:r>
              <a:rPr lang="en-US" sz="1600" dirty="0" smtClean="0">
                <a:solidFill>
                  <a:srgbClr val="B1B3B3"/>
                </a:solidFill>
                <a:latin typeface="Franklin Gothic Demi" pitchFamily="34" charset="0"/>
              </a:rPr>
              <a:t>Statewide </a:t>
            </a:r>
            <a:br>
              <a:rPr lang="en-US" sz="1600" dirty="0" smtClean="0">
                <a:solidFill>
                  <a:srgbClr val="B1B3B3"/>
                </a:solidFill>
                <a:latin typeface="Franklin Gothic Demi" pitchFamily="34" charset="0"/>
              </a:rPr>
            </a:br>
            <a:r>
              <a:rPr lang="en-US" sz="1600" dirty="0" smtClean="0">
                <a:solidFill>
                  <a:srgbClr val="B1B3B3"/>
                </a:solidFill>
                <a:latin typeface="Franklin Gothic Demi" pitchFamily="34" charset="0"/>
              </a:rPr>
              <a:t>Energy</a:t>
            </a:r>
            <a:br>
              <a:rPr lang="en-US" sz="1600" dirty="0" smtClean="0">
                <a:solidFill>
                  <a:srgbClr val="B1B3B3"/>
                </a:solidFill>
                <a:latin typeface="Franklin Gothic Demi" pitchFamily="34" charset="0"/>
              </a:rPr>
            </a:br>
            <a:r>
              <a:rPr lang="en-US" sz="1600" dirty="0" smtClean="0">
                <a:solidFill>
                  <a:srgbClr val="B1B3B3"/>
                </a:solidFill>
                <a:latin typeface="Franklin Gothic Demi" pitchFamily="34" charset="0"/>
              </a:rPr>
              <a:t>Production </a:t>
            </a:r>
            <a:br>
              <a:rPr lang="en-US" sz="1600" dirty="0" smtClean="0">
                <a:solidFill>
                  <a:srgbClr val="B1B3B3"/>
                </a:solidFill>
                <a:latin typeface="Franklin Gothic Demi" pitchFamily="34" charset="0"/>
              </a:rPr>
            </a:br>
            <a:r>
              <a:rPr lang="en-US" sz="1600" dirty="0" smtClean="0">
                <a:solidFill>
                  <a:srgbClr val="B1B3B3"/>
                </a:solidFill>
                <a:latin typeface="Franklin Gothic Demi" pitchFamily="34" charset="0"/>
              </a:rPr>
              <a:t>by Fuel </a:t>
            </a:r>
            <a:br>
              <a:rPr lang="en-US" sz="1600" dirty="0" smtClean="0">
                <a:solidFill>
                  <a:srgbClr val="B1B3B3"/>
                </a:solidFill>
                <a:latin typeface="Franklin Gothic Demi" pitchFamily="34" charset="0"/>
              </a:rPr>
            </a:br>
            <a:r>
              <a:rPr lang="en-US" sz="1600" dirty="0" smtClean="0">
                <a:solidFill>
                  <a:srgbClr val="B1B3B3"/>
                </a:solidFill>
                <a:latin typeface="Franklin Gothic Demi" pitchFamily="34" charset="0"/>
              </a:rPr>
              <a:t>Source</a:t>
            </a:r>
            <a:r>
              <a:rPr lang="en-US" sz="1600" dirty="0">
                <a:solidFill>
                  <a:srgbClr val="B1B3B3"/>
                </a:solidFill>
                <a:latin typeface="Franklin Gothic Demi" pitchFamily="34" charset="0"/>
              </a:rPr>
              <a:t>: </a:t>
            </a:r>
            <a:r>
              <a:rPr lang="en-US" sz="1600" dirty="0" smtClean="0">
                <a:solidFill>
                  <a:srgbClr val="B1B3B3"/>
                </a:solidFill>
                <a:latin typeface="Franklin Gothic Demi" pitchFamily="34" charset="0"/>
              </a:rPr>
              <a:t/>
            </a:r>
            <a:br>
              <a:rPr lang="en-US" sz="1600" dirty="0" smtClean="0">
                <a:solidFill>
                  <a:srgbClr val="B1B3B3"/>
                </a:solidFill>
                <a:latin typeface="Franklin Gothic Demi" pitchFamily="34" charset="0"/>
              </a:rPr>
            </a:br>
            <a:r>
              <a:rPr lang="en-US" sz="1600" dirty="0" smtClean="0">
                <a:solidFill>
                  <a:srgbClr val="B1B3B3"/>
                </a:solidFill>
                <a:latin typeface="Franklin Gothic Demi" pitchFamily="34" charset="0"/>
              </a:rPr>
              <a:t>2019</a:t>
            </a:r>
            <a:endParaRPr lang="en-US" sz="1600" dirty="0">
              <a:solidFill>
                <a:srgbClr val="B1B3B3"/>
              </a:solidFill>
              <a:latin typeface="Franklin Gothic Demi" pitchFamily="34" charset="0"/>
            </a:endParaRPr>
          </a:p>
        </p:txBody>
      </p:sp>
      <p:sp>
        <p:nvSpPr>
          <p:cNvPr id="15" name="Rectangle 14"/>
          <p:cNvSpPr/>
          <p:nvPr/>
        </p:nvSpPr>
        <p:spPr>
          <a:xfrm>
            <a:off x="7835153" y="1110555"/>
            <a:ext cx="1066800" cy="1384995"/>
          </a:xfrm>
          <a:prstGeom prst="rect">
            <a:avLst/>
          </a:prstGeom>
        </p:spPr>
        <p:txBody>
          <a:bodyPr wrap="square">
            <a:spAutoFit/>
          </a:bodyPr>
          <a:lstStyle/>
          <a:p>
            <a:r>
              <a:rPr lang="en-US" sz="1200" dirty="0">
                <a:solidFill>
                  <a:schemeClr val="bg1">
                    <a:lumMod val="50000"/>
                  </a:schemeClr>
                </a:solidFill>
                <a:latin typeface="Franklin Gothic Demi" pitchFamily="34" charset="0"/>
              </a:rPr>
              <a:t>Upstate </a:t>
            </a:r>
            <a:r>
              <a:rPr lang="en-US" sz="1200" dirty="0" smtClean="0">
                <a:solidFill>
                  <a:schemeClr val="bg1">
                    <a:lumMod val="50000"/>
                  </a:schemeClr>
                </a:solidFill>
                <a:latin typeface="Franklin Gothic Demi" pitchFamily="34" charset="0"/>
              </a:rPr>
              <a:t>(Zones </a:t>
            </a:r>
            <a:r>
              <a:rPr lang="en-US" sz="1200" dirty="0">
                <a:solidFill>
                  <a:schemeClr val="bg1">
                    <a:lumMod val="50000"/>
                  </a:schemeClr>
                </a:solidFill>
                <a:latin typeface="Franklin Gothic Demi" pitchFamily="34" charset="0"/>
              </a:rPr>
              <a:t>A-E) </a:t>
            </a:r>
            <a:r>
              <a:rPr lang="en-US" sz="1200" dirty="0" smtClean="0">
                <a:solidFill>
                  <a:schemeClr val="bg1">
                    <a:lumMod val="50000"/>
                  </a:schemeClr>
                </a:solidFill>
                <a:latin typeface="Franklin Gothic Demi" pitchFamily="34" charset="0"/>
              </a:rPr>
              <a:t/>
            </a:r>
            <a:br>
              <a:rPr lang="en-US" sz="1200" dirty="0" smtClean="0">
                <a:solidFill>
                  <a:schemeClr val="bg1">
                    <a:lumMod val="50000"/>
                  </a:schemeClr>
                </a:solidFill>
                <a:latin typeface="Franklin Gothic Demi" pitchFamily="34" charset="0"/>
              </a:rPr>
            </a:br>
            <a:r>
              <a:rPr lang="en-US" sz="1200" dirty="0" smtClean="0">
                <a:solidFill>
                  <a:schemeClr val="bg1">
                    <a:lumMod val="50000"/>
                  </a:schemeClr>
                </a:solidFill>
                <a:latin typeface="Franklin Gothic Demi" pitchFamily="34" charset="0"/>
              </a:rPr>
              <a:t>Energy Production </a:t>
            </a:r>
            <a:r>
              <a:rPr lang="en-US" sz="1200" dirty="0">
                <a:solidFill>
                  <a:schemeClr val="bg1">
                    <a:lumMod val="50000"/>
                  </a:schemeClr>
                </a:solidFill>
                <a:latin typeface="Franklin Gothic Demi" pitchFamily="34" charset="0"/>
              </a:rPr>
              <a:t>by Fuel Source: </a:t>
            </a:r>
            <a:r>
              <a:rPr lang="en-US" sz="1200" dirty="0" smtClean="0">
                <a:solidFill>
                  <a:schemeClr val="bg1">
                    <a:lumMod val="50000"/>
                  </a:schemeClr>
                </a:solidFill>
                <a:latin typeface="Franklin Gothic Demi" pitchFamily="34" charset="0"/>
              </a:rPr>
              <a:t>2019</a:t>
            </a:r>
            <a:endParaRPr lang="en-US" sz="1200" dirty="0">
              <a:solidFill>
                <a:schemeClr val="bg1">
                  <a:lumMod val="50000"/>
                </a:schemeClr>
              </a:solidFill>
              <a:latin typeface="Franklin Gothic Demi" pitchFamily="34" charset="0"/>
            </a:endParaRPr>
          </a:p>
        </p:txBody>
      </p:sp>
      <p:sp>
        <p:nvSpPr>
          <p:cNvPr id="16" name="Rectangle 15"/>
          <p:cNvSpPr/>
          <p:nvPr/>
        </p:nvSpPr>
        <p:spPr>
          <a:xfrm>
            <a:off x="7835153" y="3105150"/>
            <a:ext cx="1066800" cy="1384995"/>
          </a:xfrm>
          <a:prstGeom prst="rect">
            <a:avLst/>
          </a:prstGeom>
        </p:spPr>
        <p:txBody>
          <a:bodyPr wrap="square">
            <a:spAutoFit/>
          </a:bodyPr>
          <a:lstStyle/>
          <a:p>
            <a:r>
              <a:rPr lang="en-US" sz="1200" dirty="0">
                <a:solidFill>
                  <a:schemeClr val="bg1">
                    <a:lumMod val="50000"/>
                  </a:schemeClr>
                </a:solidFill>
                <a:latin typeface="Franklin Gothic Demi" pitchFamily="34" charset="0"/>
              </a:rPr>
              <a:t>Downstate </a:t>
            </a:r>
            <a:r>
              <a:rPr lang="en-US" sz="1200" dirty="0" smtClean="0">
                <a:solidFill>
                  <a:schemeClr val="bg1">
                    <a:lumMod val="50000"/>
                  </a:schemeClr>
                </a:solidFill>
                <a:latin typeface="Franklin Gothic Demi" pitchFamily="34" charset="0"/>
              </a:rPr>
              <a:t>(Zones F-K</a:t>
            </a:r>
            <a:r>
              <a:rPr lang="en-US" sz="1200" dirty="0">
                <a:solidFill>
                  <a:schemeClr val="bg1">
                    <a:lumMod val="50000"/>
                  </a:schemeClr>
                </a:solidFill>
                <a:latin typeface="Franklin Gothic Demi" pitchFamily="34" charset="0"/>
              </a:rPr>
              <a:t>) </a:t>
            </a:r>
            <a:r>
              <a:rPr lang="en-US" sz="1200" dirty="0" smtClean="0">
                <a:solidFill>
                  <a:schemeClr val="bg1">
                    <a:lumMod val="50000"/>
                  </a:schemeClr>
                </a:solidFill>
                <a:latin typeface="Franklin Gothic Demi" pitchFamily="34" charset="0"/>
              </a:rPr>
              <a:t> Energy Production by Fuel Source: 2019</a:t>
            </a:r>
            <a:endParaRPr lang="en-US" sz="1200" dirty="0">
              <a:solidFill>
                <a:schemeClr val="bg1">
                  <a:lumMod val="50000"/>
                </a:schemeClr>
              </a:solidFill>
              <a:latin typeface="Franklin Gothic Demi" pitchFamily="34" charset="0"/>
            </a:endParaRPr>
          </a:p>
        </p:txBody>
      </p:sp>
    </p:spTree>
    <p:extLst>
      <p:ext uri="{BB962C8B-B14F-4D97-AF65-F5344CB8AC3E}">
        <p14:creationId xmlns:p14="http://schemas.microsoft.com/office/powerpoint/2010/main" val="5891132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8610600" cy="685800"/>
          </a:xfrm>
        </p:spPr>
        <p:txBody>
          <a:bodyPr/>
          <a:lstStyle/>
          <a:p>
            <a:r>
              <a:rPr lang="en-US" dirty="0"/>
              <a:t>C</a:t>
            </a:r>
            <a:r>
              <a:rPr lang="en-US" dirty="0" smtClean="0"/>
              <a:t>leaner </a:t>
            </a:r>
            <a:r>
              <a:rPr lang="en-US" dirty="0"/>
              <a:t>G</a:t>
            </a:r>
            <a:r>
              <a:rPr lang="en-US" dirty="0" smtClean="0"/>
              <a:t>eneration but Much </a:t>
            </a:r>
            <a:r>
              <a:rPr lang="en-US" dirty="0"/>
              <a:t>M</a:t>
            </a:r>
            <a:r>
              <a:rPr lang="en-US" dirty="0" smtClean="0"/>
              <a:t>ore </a:t>
            </a:r>
            <a:r>
              <a:rPr lang="en-US" dirty="0"/>
              <a:t>T</a:t>
            </a:r>
            <a:r>
              <a:rPr lang="en-US" dirty="0" smtClean="0"/>
              <a:t>o </a:t>
            </a:r>
            <a:r>
              <a:rPr lang="en-US" dirty="0"/>
              <a:t>D</a:t>
            </a:r>
            <a:r>
              <a:rPr lang="en-US" dirty="0" smtClean="0"/>
              <a:t>o</a:t>
            </a:r>
            <a:endParaRPr lang="en-US" dirty="0"/>
          </a:p>
        </p:txBody>
      </p:sp>
      <p:sp>
        <p:nvSpPr>
          <p:cNvPr id="3" name="Content Placeholder 2"/>
          <p:cNvSpPr>
            <a:spLocks noGrp="1"/>
          </p:cNvSpPr>
          <p:nvPr>
            <p:ph idx="1"/>
          </p:nvPr>
        </p:nvSpPr>
        <p:spPr>
          <a:xfrm>
            <a:off x="411804" y="1669236"/>
            <a:ext cx="2590800" cy="2895600"/>
          </a:xfrm>
        </p:spPr>
        <p:txBody>
          <a:bodyPr>
            <a:normAutofit fontScale="70000" lnSpcReduction="20000"/>
          </a:bodyPr>
          <a:lstStyle/>
          <a:p>
            <a:pPr marL="0" indent="0">
              <a:buNone/>
            </a:pPr>
            <a:r>
              <a:rPr lang="en-US" dirty="0">
                <a:solidFill>
                  <a:srgbClr val="005F86"/>
                </a:solidFill>
                <a:latin typeface="Franklin Gothic Demi" pitchFamily="34" charset="0"/>
              </a:rPr>
              <a:t>From 2000 </a:t>
            </a:r>
            <a:r>
              <a:rPr lang="en-US" dirty="0" smtClean="0">
                <a:solidFill>
                  <a:srgbClr val="005F86"/>
                </a:solidFill>
                <a:latin typeface="Franklin Gothic Demi" pitchFamily="34" charset="0"/>
              </a:rPr>
              <a:t/>
            </a:r>
            <a:br>
              <a:rPr lang="en-US" dirty="0" smtClean="0">
                <a:solidFill>
                  <a:srgbClr val="005F86"/>
                </a:solidFill>
                <a:latin typeface="Franklin Gothic Demi" pitchFamily="34" charset="0"/>
              </a:rPr>
            </a:br>
            <a:r>
              <a:rPr lang="en-US" dirty="0" smtClean="0">
                <a:solidFill>
                  <a:srgbClr val="005F86"/>
                </a:solidFill>
                <a:latin typeface="Franklin Gothic Demi" pitchFamily="34" charset="0"/>
              </a:rPr>
              <a:t>through 2019, </a:t>
            </a:r>
            <a:r>
              <a:rPr lang="en-US" dirty="0">
                <a:solidFill>
                  <a:srgbClr val="005F86"/>
                </a:solidFill>
                <a:latin typeface="Franklin Gothic Demi" pitchFamily="34" charset="0"/>
              </a:rPr>
              <a:t>emission </a:t>
            </a:r>
            <a:r>
              <a:rPr lang="en-US" dirty="0" smtClean="0">
                <a:solidFill>
                  <a:srgbClr val="005F86"/>
                </a:solidFill>
                <a:latin typeface="Franklin Gothic Demi" pitchFamily="34" charset="0"/>
              </a:rPr>
              <a:t/>
            </a:r>
            <a:br>
              <a:rPr lang="en-US" dirty="0" smtClean="0">
                <a:solidFill>
                  <a:srgbClr val="005F86"/>
                </a:solidFill>
                <a:latin typeface="Franklin Gothic Demi" pitchFamily="34" charset="0"/>
              </a:rPr>
            </a:br>
            <a:r>
              <a:rPr lang="en-US" dirty="0" smtClean="0">
                <a:solidFill>
                  <a:srgbClr val="005F86"/>
                </a:solidFill>
                <a:latin typeface="Franklin Gothic Demi" pitchFamily="34" charset="0"/>
              </a:rPr>
              <a:t>rates </a:t>
            </a:r>
            <a:r>
              <a:rPr lang="en-US" dirty="0">
                <a:solidFill>
                  <a:srgbClr val="005F86"/>
                </a:solidFill>
                <a:latin typeface="Franklin Gothic Demi" pitchFamily="34" charset="0"/>
              </a:rPr>
              <a:t>of: </a:t>
            </a:r>
          </a:p>
          <a:p>
            <a:pPr>
              <a:buClr>
                <a:schemeClr val="bg1">
                  <a:lumMod val="50000"/>
                </a:schemeClr>
              </a:buClr>
              <a:buFont typeface="Arial" pitchFamily="34" charset="0"/>
              <a:buChar char="•"/>
            </a:pPr>
            <a:r>
              <a:rPr lang="en-US" sz="2600" dirty="0">
                <a:solidFill>
                  <a:schemeClr val="bg1">
                    <a:lumMod val="50000"/>
                  </a:schemeClr>
                </a:solidFill>
                <a:latin typeface="+mn-lt"/>
              </a:rPr>
              <a:t>Sulfur dioxide </a:t>
            </a:r>
            <a:r>
              <a:rPr lang="en-US" sz="2600" dirty="0" smtClean="0">
                <a:solidFill>
                  <a:schemeClr val="bg1">
                    <a:lumMod val="50000"/>
                  </a:schemeClr>
                </a:solidFill>
                <a:latin typeface="+mn-lt"/>
              </a:rPr>
              <a:t/>
            </a:r>
            <a:br>
              <a:rPr lang="en-US" sz="2600" dirty="0" smtClean="0">
                <a:solidFill>
                  <a:schemeClr val="bg1">
                    <a:lumMod val="50000"/>
                  </a:schemeClr>
                </a:solidFill>
                <a:latin typeface="+mn-lt"/>
              </a:rPr>
            </a:br>
            <a:r>
              <a:rPr lang="en-US" sz="2600" dirty="0" smtClean="0">
                <a:solidFill>
                  <a:schemeClr val="bg1">
                    <a:lumMod val="50000"/>
                  </a:schemeClr>
                </a:solidFill>
                <a:latin typeface="+mn-lt"/>
              </a:rPr>
              <a:t>(</a:t>
            </a:r>
            <a:r>
              <a:rPr lang="en-US" sz="2600" dirty="0">
                <a:solidFill>
                  <a:schemeClr val="bg1">
                    <a:lumMod val="50000"/>
                  </a:schemeClr>
                </a:solidFill>
                <a:latin typeface="+mn-lt"/>
              </a:rPr>
              <a:t>SO</a:t>
            </a:r>
            <a:r>
              <a:rPr lang="en-US" sz="1600" dirty="0">
                <a:solidFill>
                  <a:schemeClr val="bg1">
                    <a:lumMod val="50000"/>
                  </a:schemeClr>
                </a:solidFill>
                <a:latin typeface="+mn-lt"/>
              </a:rPr>
              <a:t>2</a:t>
            </a:r>
            <a:r>
              <a:rPr lang="en-US" sz="2600" dirty="0">
                <a:solidFill>
                  <a:schemeClr val="bg1">
                    <a:lumMod val="50000"/>
                  </a:schemeClr>
                </a:solidFill>
                <a:latin typeface="+mn-lt"/>
              </a:rPr>
              <a:t>) dropped </a:t>
            </a:r>
            <a:r>
              <a:rPr lang="en-US" sz="2600" dirty="0" smtClean="0">
                <a:solidFill>
                  <a:schemeClr val="bg1">
                    <a:lumMod val="50000"/>
                  </a:schemeClr>
                </a:solidFill>
                <a:latin typeface="+mn-lt"/>
              </a:rPr>
              <a:t>99%</a:t>
            </a:r>
            <a:endParaRPr lang="en-US" sz="2600" dirty="0">
              <a:solidFill>
                <a:schemeClr val="bg1">
                  <a:lumMod val="50000"/>
                </a:schemeClr>
              </a:solidFill>
              <a:latin typeface="+mn-lt"/>
            </a:endParaRPr>
          </a:p>
          <a:p>
            <a:pPr>
              <a:buClr>
                <a:schemeClr val="bg1">
                  <a:lumMod val="50000"/>
                </a:schemeClr>
              </a:buClr>
              <a:buFont typeface="Arial" pitchFamily="34" charset="0"/>
              <a:buChar char="•"/>
            </a:pPr>
            <a:r>
              <a:rPr lang="en-US" sz="2600" dirty="0">
                <a:solidFill>
                  <a:schemeClr val="bg1">
                    <a:lumMod val="50000"/>
                  </a:schemeClr>
                </a:solidFill>
                <a:latin typeface="+mn-lt"/>
              </a:rPr>
              <a:t>Nitrogen oxides (NOX) dropped </a:t>
            </a:r>
            <a:r>
              <a:rPr lang="en-US" sz="2600" dirty="0" smtClean="0">
                <a:solidFill>
                  <a:schemeClr val="bg1">
                    <a:lumMod val="50000"/>
                  </a:schemeClr>
                </a:solidFill>
                <a:latin typeface="+mn-lt"/>
              </a:rPr>
              <a:t>92%</a:t>
            </a:r>
            <a:endParaRPr lang="en-US" sz="2600" dirty="0">
              <a:solidFill>
                <a:schemeClr val="bg1">
                  <a:lumMod val="50000"/>
                </a:schemeClr>
              </a:solidFill>
              <a:latin typeface="+mn-lt"/>
            </a:endParaRPr>
          </a:p>
          <a:p>
            <a:pPr>
              <a:buClr>
                <a:schemeClr val="bg1">
                  <a:lumMod val="50000"/>
                </a:schemeClr>
              </a:buClr>
              <a:buFont typeface="Arial" pitchFamily="34" charset="0"/>
              <a:buChar char="•"/>
            </a:pPr>
            <a:r>
              <a:rPr lang="en-US" sz="2600" dirty="0">
                <a:solidFill>
                  <a:schemeClr val="bg1">
                    <a:lumMod val="50000"/>
                  </a:schemeClr>
                </a:solidFill>
                <a:latin typeface="+mn-lt"/>
              </a:rPr>
              <a:t>Carbon dioxide (CO</a:t>
            </a:r>
            <a:r>
              <a:rPr lang="en-US" sz="1600" dirty="0">
                <a:solidFill>
                  <a:schemeClr val="bg1">
                    <a:lumMod val="50000"/>
                  </a:schemeClr>
                </a:solidFill>
                <a:latin typeface="+mn-lt"/>
              </a:rPr>
              <a:t>2</a:t>
            </a:r>
            <a:r>
              <a:rPr lang="en-US" sz="2600" dirty="0">
                <a:solidFill>
                  <a:schemeClr val="bg1">
                    <a:lumMod val="50000"/>
                  </a:schemeClr>
                </a:solidFill>
                <a:latin typeface="+mn-lt"/>
              </a:rPr>
              <a:t>) dropped </a:t>
            </a:r>
            <a:r>
              <a:rPr lang="en-US" sz="2600" dirty="0" smtClean="0">
                <a:solidFill>
                  <a:schemeClr val="bg1">
                    <a:lumMod val="50000"/>
                  </a:schemeClr>
                </a:solidFill>
                <a:latin typeface="+mn-lt"/>
              </a:rPr>
              <a:t>55%</a:t>
            </a:r>
            <a:endParaRPr lang="en-US" sz="2600" dirty="0">
              <a:solidFill>
                <a:schemeClr val="bg1">
                  <a:lumMod val="50000"/>
                </a:schemeClr>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703974"/>
            <a:ext cx="6048712" cy="2550508"/>
          </a:xfrm>
          <a:prstGeom prst="rect">
            <a:avLst/>
          </a:prstGeom>
        </p:spPr>
      </p:pic>
      <p:sp>
        <p:nvSpPr>
          <p:cNvPr id="8" name="Rectangle 7"/>
          <p:cNvSpPr/>
          <p:nvPr/>
        </p:nvSpPr>
        <p:spPr>
          <a:xfrm>
            <a:off x="384313" y="1059527"/>
            <a:ext cx="8331399" cy="369332"/>
          </a:xfrm>
          <a:prstGeom prst="rect">
            <a:avLst/>
          </a:prstGeom>
        </p:spPr>
        <p:txBody>
          <a:bodyPr wrap="square">
            <a:spAutoFit/>
          </a:bodyPr>
          <a:lstStyle/>
          <a:p>
            <a:r>
              <a:rPr lang="en-US" dirty="0" smtClean="0">
                <a:solidFill>
                  <a:srgbClr val="B1B3B3"/>
                </a:solidFill>
                <a:latin typeface="Franklin Gothic Demi" pitchFamily="34" charset="0"/>
              </a:rPr>
              <a:t>Emissions </a:t>
            </a:r>
            <a:r>
              <a:rPr lang="en-US" dirty="0">
                <a:solidFill>
                  <a:srgbClr val="B1B3B3"/>
                </a:solidFill>
                <a:latin typeface="Franklin Gothic Demi" pitchFamily="34" charset="0"/>
              </a:rPr>
              <a:t>Rates from </a:t>
            </a:r>
            <a:r>
              <a:rPr lang="en-US" dirty="0" smtClean="0">
                <a:solidFill>
                  <a:srgbClr val="B1B3B3"/>
                </a:solidFill>
                <a:latin typeface="Franklin Gothic Demi" pitchFamily="34" charset="0"/>
              </a:rPr>
              <a:t>Electric Generation in New York: 2000-2019</a:t>
            </a:r>
            <a:endParaRPr lang="en-US" dirty="0">
              <a:solidFill>
                <a:srgbClr val="B1B3B3"/>
              </a:solidFill>
              <a:latin typeface="Franklin Gothic Demi" pitchFamily="34" charset="0"/>
            </a:endParaRPr>
          </a:p>
        </p:txBody>
      </p:sp>
    </p:spTree>
    <p:extLst>
      <p:ext uri="{BB962C8B-B14F-4D97-AF65-F5344CB8AC3E}">
        <p14:creationId xmlns:p14="http://schemas.microsoft.com/office/powerpoint/2010/main" val="314260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229600" cy="533400"/>
          </a:xfrm>
        </p:spPr>
        <p:txBody>
          <a:bodyPr/>
          <a:lstStyle/>
          <a:p>
            <a:r>
              <a:rPr lang="en-US" dirty="0" smtClean="0"/>
              <a:t>A Grid in Transition – Path Forward</a:t>
            </a:r>
            <a:endParaRPr lang="en-US" dirty="0"/>
          </a:p>
        </p:txBody>
      </p:sp>
      <p:sp>
        <p:nvSpPr>
          <p:cNvPr id="14" name="Content Placeholder 2"/>
          <p:cNvSpPr txBox="1">
            <a:spLocks/>
          </p:cNvSpPr>
          <p:nvPr/>
        </p:nvSpPr>
        <p:spPr>
          <a:xfrm>
            <a:off x="381000" y="971550"/>
            <a:ext cx="5847008" cy="3886200"/>
          </a:xfrm>
          <a:prstGeom prst="rect">
            <a:avLst/>
          </a:prstGeom>
        </p:spPr>
        <p:txBody>
          <a:bodyPr>
            <a:normAutofit fontScale="70000" lnSpcReduction="20000"/>
          </a:bodyPr>
          <a:lstStyle>
            <a:lvl1pPr marL="342900" indent="-342900" algn="l" defTabSz="914400" rtl="0" eaLnBrk="1" latinLnBrk="0" hangingPunct="1">
              <a:spcBef>
                <a:spcPct val="20000"/>
              </a:spcBef>
              <a:buClr>
                <a:srgbClr val="005F86"/>
              </a:buClr>
              <a:buFont typeface="Wingdings" pitchFamily="2" charset="2"/>
              <a:buChar char="§"/>
              <a:defRPr sz="3200" b="0" kern="1200">
                <a:solidFill>
                  <a:schemeClr val="tx1"/>
                </a:solidFill>
                <a:latin typeface="Franklin Gothic Medium Cond" pitchFamily="34" charset="0"/>
                <a:ea typeface="+mn-ea"/>
                <a:cs typeface="+mn-cs"/>
              </a:defRPr>
            </a:lvl1pPr>
            <a:lvl2pPr marL="742950" indent="-285750" algn="l" defTabSz="914400" rtl="0" eaLnBrk="1" latinLnBrk="0" hangingPunct="1">
              <a:spcBef>
                <a:spcPct val="20000"/>
              </a:spcBef>
              <a:buClrTx/>
              <a:buFont typeface="Arial" pitchFamily="34" charset="0"/>
              <a:buChar char="•"/>
              <a:defRPr sz="20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5F86"/>
              </a:buClr>
              <a:buSzTx/>
              <a:buFont typeface="Wingdings"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Franklin Gothic Medium Cond" pitchFamily="34" charset="0"/>
                <a:ea typeface="+mn-ea"/>
                <a:cs typeface="+mn-cs"/>
              </a:rPr>
              <a:t>The NYISO’s wholesale markets can serve as an effective platform for achieving New York State environmental objectives.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Franklin Gothic Book" pitchFamily="34" charset="0"/>
                <a:ea typeface="+mn-ea"/>
                <a:cs typeface="+mn-cs"/>
              </a:rPr>
              <a:t>Through active engagement with stakeholders and policymakers, the NYISO is developing design improvements to meet the future challenges expected to arise with high levels of intermittent renewable and distributed energy resources.</a:t>
            </a:r>
          </a:p>
          <a:p>
            <a:pPr marL="342900" marR="0" lvl="0" indent="-342900" algn="l" defTabSz="914400" rtl="0" eaLnBrk="1" fontAlgn="auto" latinLnBrk="0" hangingPunct="1">
              <a:lnSpc>
                <a:spcPct val="100000"/>
              </a:lnSpc>
              <a:spcBef>
                <a:spcPct val="20000"/>
              </a:spcBef>
              <a:spcAft>
                <a:spcPts val="0"/>
              </a:spcAft>
              <a:buClr>
                <a:srgbClr val="005F86"/>
              </a:buClr>
              <a:buSzTx/>
              <a:buFont typeface="Wingdings"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Franklin Gothic Medium Cond" pitchFamily="34" charset="0"/>
                <a:ea typeface="+mn-ea"/>
                <a:cs typeface="+mn-cs"/>
              </a:rPr>
              <a:t>The plan includes a set of market design enhancements that work together coherently and efficiently to satisfy New York’s changing grid reliability needs.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Franklin Gothic Book" pitchFamily="34" charset="0"/>
                <a:ea typeface="+mn-ea"/>
                <a:cs typeface="+mn-cs"/>
              </a:rPr>
              <a:t>Nine areas of market design opportunities across three main points of focus require immediate attention and are recommended for implementation in the next five years, through 2024.</a:t>
            </a:r>
          </a:p>
        </p:txBody>
      </p:sp>
      <p:graphicFrame>
        <p:nvGraphicFramePr>
          <p:cNvPr id="7" name="Diagram 6"/>
          <p:cNvGraphicFramePr/>
          <p:nvPr>
            <p:extLst/>
          </p:nvPr>
        </p:nvGraphicFramePr>
        <p:xfrm>
          <a:off x="5334000" y="1178302"/>
          <a:ext cx="4097960" cy="2871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8623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DDE81FA-E0BB-45D2-89A6-9F2EB9CD8D45}" type="slidenum">
              <a:rPr lang="en-US" smtClean="0"/>
              <a:pPr/>
              <a:t>7</a:t>
            </a:fld>
            <a:endParaRPr lang="en-US" dirty="0"/>
          </a:p>
        </p:txBody>
      </p:sp>
      <p:sp>
        <p:nvSpPr>
          <p:cNvPr id="3" name="TextBox 2"/>
          <p:cNvSpPr txBox="1"/>
          <p:nvPr/>
        </p:nvSpPr>
        <p:spPr>
          <a:xfrm>
            <a:off x="762000" y="514350"/>
            <a:ext cx="7848600" cy="4093428"/>
          </a:xfrm>
          <a:prstGeom prst="rect">
            <a:avLst/>
          </a:prstGeom>
          <a:noFill/>
        </p:spPr>
        <p:txBody>
          <a:bodyPr wrap="square" rtlCol="0">
            <a:spAutoFit/>
          </a:bodyPr>
          <a:lstStyle/>
          <a:p>
            <a:endParaRPr lang="en-US" sz="4000" dirty="0" smtClean="0">
              <a:solidFill>
                <a:schemeClr val="bg1"/>
              </a:solidFill>
              <a:latin typeface="+mj-lt"/>
            </a:endParaRPr>
          </a:p>
          <a:p>
            <a:pPr algn="ctr"/>
            <a:r>
              <a:rPr lang="en-US" sz="6000" dirty="0" smtClean="0">
                <a:solidFill>
                  <a:schemeClr val="bg1"/>
                </a:solidFill>
                <a:latin typeface="+mj-lt"/>
              </a:rPr>
              <a:t>Grid in Transition </a:t>
            </a:r>
          </a:p>
          <a:p>
            <a:pPr algn="ctr"/>
            <a:endParaRPr lang="en-US" sz="4000" dirty="0">
              <a:solidFill>
                <a:schemeClr val="bg1"/>
              </a:solidFill>
              <a:latin typeface="+mj-lt"/>
            </a:endParaRPr>
          </a:p>
          <a:p>
            <a:pPr algn="ctr"/>
            <a:r>
              <a:rPr lang="en-US" sz="4000" dirty="0" smtClean="0">
                <a:solidFill>
                  <a:schemeClr val="bg1"/>
                </a:solidFill>
                <a:latin typeface="+mj-lt"/>
              </a:rPr>
              <a:t>Demand Trends </a:t>
            </a:r>
          </a:p>
          <a:p>
            <a:r>
              <a:rPr lang="en-US" sz="4000" dirty="0" smtClean="0">
                <a:solidFill>
                  <a:schemeClr val="bg1"/>
                </a:solidFill>
                <a:latin typeface="+mj-lt"/>
              </a:rPr>
              <a:t> </a:t>
            </a:r>
          </a:p>
          <a:p>
            <a:endParaRPr lang="en-US" sz="4000" dirty="0">
              <a:solidFill>
                <a:schemeClr val="bg1"/>
              </a:solidFill>
              <a:latin typeface="+mj-lt"/>
            </a:endParaRPr>
          </a:p>
        </p:txBody>
      </p:sp>
    </p:spTree>
    <p:extLst>
      <p:ext uri="{BB962C8B-B14F-4D97-AF65-F5344CB8AC3E}">
        <p14:creationId xmlns:p14="http://schemas.microsoft.com/office/powerpoint/2010/main" val="2857291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95250"/>
            <a:ext cx="8229600" cy="990600"/>
          </a:xfrm>
        </p:spPr>
        <p:txBody>
          <a:bodyPr/>
          <a:lstStyle/>
          <a:p>
            <a:r>
              <a:rPr lang="en-US" dirty="0" smtClean="0">
                <a:latin typeface="Franklin Gothic Medium" panose="020B0603020102020204" pitchFamily="34" charset="0"/>
              </a:rPr>
              <a:t>Climate Change Study – Phase 1</a:t>
            </a:r>
            <a:endParaRPr lang="en-US" dirty="0">
              <a:latin typeface="Franklin Gothic Medium" panose="020B0603020102020204" pitchFamily="34" charset="0"/>
            </a:endParaRPr>
          </a:p>
        </p:txBody>
      </p:sp>
      <p:sp>
        <p:nvSpPr>
          <p:cNvPr id="6" name="Content Placeholder 2"/>
          <p:cNvSpPr>
            <a:spLocks noGrp="1"/>
          </p:cNvSpPr>
          <p:nvPr>
            <p:ph idx="1"/>
          </p:nvPr>
        </p:nvSpPr>
        <p:spPr>
          <a:xfrm>
            <a:off x="381001" y="1047750"/>
            <a:ext cx="4747491" cy="3810000"/>
          </a:xfrm>
        </p:spPr>
        <p:txBody>
          <a:bodyPr>
            <a:normAutofit/>
          </a:bodyPr>
          <a:lstStyle/>
          <a:p>
            <a:r>
              <a:rPr lang="en-US" sz="1800" dirty="0" smtClean="0"/>
              <a:t>Evaluate </a:t>
            </a:r>
            <a:r>
              <a:rPr lang="en-US" sz="1800" dirty="0"/>
              <a:t>temperature trends and state climate impact studies</a:t>
            </a:r>
          </a:p>
          <a:p>
            <a:r>
              <a:rPr lang="en-US" sz="1800" dirty="0" smtClean="0"/>
              <a:t>Develop long-term energy, peak, and hourly load shapes that reflect the potential impact of climate change</a:t>
            </a:r>
          </a:p>
          <a:p>
            <a:r>
              <a:rPr lang="en-US" sz="1800" dirty="0" smtClean="0"/>
              <a:t>Construct additional forecast scenarios that </a:t>
            </a:r>
            <a:br>
              <a:rPr lang="en-US" sz="1800" dirty="0" smtClean="0"/>
            </a:br>
            <a:r>
              <a:rPr lang="en-US" sz="1800" dirty="0" smtClean="0"/>
              <a:t>reflect state policy goals and include climate </a:t>
            </a:r>
            <a:br>
              <a:rPr lang="en-US" sz="1800" dirty="0" smtClean="0"/>
            </a:br>
            <a:r>
              <a:rPr lang="en-US" sz="1800" dirty="0" smtClean="0"/>
              <a:t>change impacts</a:t>
            </a:r>
            <a:endParaRPr lang="en-US" sz="1600" dirty="0" smtClean="0"/>
          </a:p>
          <a:p>
            <a:r>
              <a:rPr lang="en-US" sz="1800" dirty="0" smtClean="0"/>
              <a:t>Develop long range models to incorporate into future studies </a:t>
            </a:r>
            <a:endParaRPr lang="en-US" sz="1800" dirty="0"/>
          </a:p>
        </p:txBody>
      </p:sp>
      <p:grpSp>
        <p:nvGrpSpPr>
          <p:cNvPr id="3" name="Group 2"/>
          <p:cNvGrpSpPr/>
          <p:nvPr/>
        </p:nvGrpSpPr>
        <p:grpSpPr>
          <a:xfrm>
            <a:off x="5029200" y="1123950"/>
            <a:ext cx="3786908" cy="3124200"/>
            <a:chOff x="5257800" y="895350"/>
            <a:chExt cx="3786908" cy="312420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895350"/>
              <a:ext cx="3786908" cy="3124200"/>
            </a:xfrm>
            <a:prstGeom prst="rect">
              <a:avLst/>
            </a:prstGeom>
          </p:spPr>
        </p:pic>
        <p:sp>
          <p:nvSpPr>
            <p:cNvPr id="2" name="Rectangle 1"/>
            <p:cNvSpPr/>
            <p:nvPr/>
          </p:nvSpPr>
          <p:spPr>
            <a:xfrm>
              <a:off x="5334000" y="971550"/>
              <a:ext cx="3581400" cy="2971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716707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a:spLocks noGrp="1"/>
          </p:cNvSpPr>
          <p:nvPr>
            <p:ph type="title"/>
          </p:nvPr>
        </p:nvSpPr>
        <p:spPr>
          <a:xfrm>
            <a:off x="304800" y="133350"/>
            <a:ext cx="8229600" cy="685800"/>
          </a:xfrm>
        </p:spPr>
        <p:txBody>
          <a:bodyPr/>
          <a:lstStyle/>
          <a:p>
            <a:r>
              <a:rPr lang="en-US" dirty="0"/>
              <a:t>Demand Trends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57350"/>
            <a:ext cx="8540051" cy="2937157"/>
          </a:xfrm>
          <a:prstGeom prst="rect">
            <a:avLst/>
          </a:prstGeom>
        </p:spPr>
      </p:pic>
      <p:sp>
        <p:nvSpPr>
          <p:cNvPr id="18" name="Rectangle 17"/>
          <p:cNvSpPr/>
          <p:nvPr/>
        </p:nvSpPr>
        <p:spPr>
          <a:xfrm>
            <a:off x="1295400" y="1378119"/>
            <a:ext cx="7467600" cy="338554"/>
          </a:xfrm>
          <a:prstGeom prst="rect">
            <a:avLst/>
          </a:prstGeom>
        </p:spPr>
        <p:txBody>
          <a:bodyPr wrap="square">
            <a:spAutoFit/>
          </a:bodyPr>
          <a:lstStyle/>
          <a:p>
            <a:r>
              <a:rPr lang="en-US" sz="2400" baseline="30000" dirty="0" smtClean="0">
                <a:solidFill>
                  <a:schemeClr val="bg1">
                    <a:lumMod val="65000"/>
                  </a:schemeClr>
                </a:solidFill>
                <a:latin typeface="Franklin Gothic Demi" pitchFamily="34" charset="0"/>
              </a:rPr>
              <a:t>Electric Energy Usage Trends and Forecast in New York State: 2019-2050</a:t>
            </a:r>
          </a:p>
        </p:txBody>
      </p:sp>
      <p:sp>
        <p:nvSpPr>
          <p:cNvPr id="2" name="TextBox 1"/>
          <p:cNvSpPr txBox="1"/>
          <p:nvPr/>
        </p:nvSpPr>
        <p:spPr>
          <a:xfrm>
            <a:off x="304800" y="820615"/>
            <a:ext cx="2743199" cy="369332"/>
          </a:xfrm>
          <a:prstGeom prst="rect">
            <a:avLst/>
          </a:prstGeom>
          <a:noFill/>
        </p:spPr>
        <p:txBody>
          <a:bodyPr wrap="square" rtlCol="0">
            <a:spAutoFit/>
          </a:bodyPr>
          <a:lstStyle/>
          <a:p>
            <a:pPr>
              <a:spcBef>
                <a:spcPts val="600"/>
              </a:spcBef>
              <a:buClr>
                <a:srgbClr val="005F86"/>
              </a:buClr>
            </a:pPr>
            <a:r>
              <a:rPr lang="en-US" dirty="0" smtClean="0">
                <a:solidFill>
                  <a:srgbClr val="005F86"/>
                </a:solidFill>
                <a:latin typeface="Franklin Gothic Demi" pitchFamily="34" charset="0"/>
              </a:rPr>
              <a:t>2019-2050 Forecast</a:t>
            </a:r>
            <a:endParaRPr lang="en-US" strike="sngStrike" dirty="0">
              <a:solidFill>
                <a:srgbClr val="FF0000"/>
              </a:solidFill>
              <a:latin typeface="Franklin Gothic Dem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667" y="2139469"/>
            <a:ext cx="713465" cy="1783664"/>
          </a:xfrm>
          <a:prstGeom prst="rect">
            <a:avLst/>
          </a:prstGeom>
        </p:spPr>
      </p:pic>
    </p:spTree>
    <p:extLst>
      <p:ext uri="{BB962C8B-B14F-4D97-AF65-F5344CB8AC3E}">
        <p14:creationId xmlns:p14="http://schemas.microsoft.com/office/powerpoint/2010/main" val="28169985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 xmlns="7bc307f1-49cf-4573-a217-aba12093d3cb">
      <Url xsi:nil="true"/>
      <Description xsi:nil="true"/>
    </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DA5E8D48D9B94C88C2CFD9AEEE68D2" ma:contentTypeVersion="5" ma:contentTypeDescription="Create a new document." ma:contentTypeScope="" ma:versionID="057a81e3a59de52cd0f3fa654576b3a7">
  <xsd:schema xmlns:xsd="http://www.w3.org/2001/XMLSchema" xmlns:xs="http://www.w3.org/2001/XMLSchema" xmlns:p="http://schemas.microsoft.com/office/2006/metadata/properties" xmlns:ns2="7bc307f1-49cf-4573-a217-aba12093d3cb" xmlns:ns3="14baab24-7a32-4103-828a-5cd54e36c28d" targetNamespace="http://schemas.microsoft.com/office/2006/metadata/properties" ma:root="true" ma:fieldsID="d0fe675ccfda78a9385809664d388271" ns2:_="" ns3:_="">
    <xsd:import namespace="7bc307f1-49cf-4573-a217-aba12093d3cb"/>
    <xsd:import namespace="14baab24-7a32-4103-828a-5cd54e36c28d"/>
    <xsd:element name="properties">
      <xsd:complexType>
        <xsd:sequence>
          <xsd:element name="documentManagement">
            <xsd:complexType>
              <xsd:all>
                <xsd:element ref="ns2:Link"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307f1-49cf-4573-a217-aba12093d3cb" elementFormDefault="qualified">
    <xsd:import namespace="http://schemas.microsoft.com/office/2006/documentManagement/types"/>
    <xsd:import namespace="http://schemas.microsoft.com/office/infopath/2007/PartnerControls"/>
    <xsd:element name="Link" ma:index="4" nillable="true" ma:displayName="Link" ma:description="Link to external source"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baab24-7a32-4103-828a-5cd54e36c28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9E09DA-C57C-4936-997F-27A661AB1C37}">
  <ds:schemaRefs>
    <ds:schemaRef ds:uri="14baab24-7a32-4103-828a-5cd54e36c28d"/>
    <ds:schemaRef ds:uri="http://www.w3.org/XML/1998/namespace"/>
    <ds:schemaRef ds:uri="http://schemas.openxmlformats.org/package/2006/metadata/core-properties"/>
    <ds:schemaRef ds:uri="http://purl.org/dc/terms/"/>
    <ds:schemaRef ds:uri="http://schemas.microsoft.com/office/2006/metadata/properties"/>
    <ds:schemaRef ds:uri="http://schemas.microsoft.com/office/2006/documentManagement/types"/>
    <ds:schemaRef ds:uri="7bc307f1-49cf-4573-a217-aba12093d3cb"/>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22FBFB18-37A0-419D-9BF8-2ABD8936E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c307f1-49cf-4573-a217-aba12093d3cb"/>
    <ds:schemaRef ds:uri="14baab24-7a32-4103-828a-5cd54e36c2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BE6A00-DC80-4AB9-8FFD-851366B7E9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27715</TotalTime>
  <Words>1557</Words>
  <Application>Microsoft Office PowerPoint</Application>
  <PresentationFormat>On-screen Show (16:9)</PresentationFormat>
  <Paragraphs>141</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Franklin Gothic Book</vt:lpstr>
      <vt:lpstr>Franklin Gothic Demi</vt:lpstr>
      <vt:lpstr>Franklin Gothic Medium</vt:lpstr>
      <vt:lpstr>Franklin Gothic Medium Cond</vt:lpstr>
      <vt:lpstr>Wingdings</vt:lpstr>
      <vt:lpstr>Office Theme</vt:lpstr>
      <vt:lpstr>PowerPoint Presentation</vt:lpstr>
      <vt:lpstr>Our mission, in collaboration with our stakeholders, is to  serve the public interest and provide benefit to consumers by:</vt:lpstr>
      <vt:lpstr>PowerPoint Presentation</vt:lpstr>
      <vt:lpstr>New York 2019 Energy Production</vt:lpstr>
      <vt:lpstr>Cleaner Generation but Much More To Do</vt:lpstr>
      <vt:lpstr>A Grid in Transition – Path Forward</vt:lpstr>
      <vt:lpstr>PowerPoint Presentation</vt:lpstr>
      <vt:lpstr>Climate Change Study – Phase 1</vt:lpstr>
      <vt:lpstr>Demand Trends</vt:lpstr>
      <vt:lpstr>Electrification Policies &amp; the Grid</vt:lpstr>
      <vt:lpstr>Current System Reliability Needs</vt:lpstr>
      <vt:lpstr>PowerPoint Presentation</vt:lpstr>
      <vt:lpstr>Public Policy Transmission</vt:lpstr>
      <vt:lpstr>Renewable Generation  Pockets</vt:lpstr>
      <vt:lpstr>PowerPoint Presentation</vt:lpstr>
      <vt:lpstr>Climate Change Study – Phase 2</vt:lpstr>
      <vt:lpstr>Resource Mix by Seasonal Modeling Period</vt:lpstr>
      <vt:lpstr>Dispatchable Energy Resources</vt:lpstr>
      <vt:lpstr>PowerPoint Presentation</vt:lpstr>
      <vt:lpstr>Key Takeaways</vt:lpstr>
      <vt:lpstr>PowerPoint Presentation</vt:lpstr>
    </vt:vector>
  </TitlesOfParts>
  <Company>NYISO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schanstram</dc:creator>
  <cp:lastModifiedBy>Dewey, Richard</cp:lastModifiedBy>
  <cp:revision>1229</cp:revision>
  <cp:lastPrinted>2020-03-09T19:29:45Z</cp:lastPrinted>
  <dcterms:created xsi:type="dcterms:W3CDTF">2017-02-01T17:45:55Z</dcterms:created>
  <dcterms:modified xsi:type="dcterms:W3CDTF">2020-10-08T11:30:09Z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-1380776954</vt:i4>
  </property>
  <property fmtid="{D5CDD505-2E9C-101B-9397-08002B2CF9AE}" pid="3" name="_NewReviewCycle">
    <vt:lpwstr/>
  </property>
  <property fmtid="{D5CDD505-2E9C-101B-9397-08002B2CF9AE}" pid="4" name="_EmailSubject">
    <vt:lpwstr>CAC Meeting</vt:lpwstr>
  </property>
  <property fmtid="{D5CDD505-2E9C-101B-9397-08002B2CF9AE}" pid="5" name="_AuthorEmail">
    <vt:lpwstr>KLanahan@nyiso.com</vt:lpwstr>
  </property>
  <property fmtid="{D5CDD505-2E9C-101B-9397-08002B2CF9AE}" pid="6" name="_AuthorEmailDisplayName">
    <vt:lpwstr>Lanahan, Kevin M</vt:lpwstr>
  </property>
  <property fmtid="{D5CDD505-2E9C-101B-9397-08002B2CF9AE}" pid="7" name="_PreviousAdHocReviewCycleID">
    <vt:i4>122995670</vt:i4>
  </property>
  <property fmtid="{D5CDD505-2E9C-101B-9397-08002B2CF9AE}" pid="8" name="ContentTypeId">
    <vt:lpwstr>0x010100ECDA5E8D48D9B94C88C2CFD9AEEE68D2</vt:lpwstr>
  </property>
</Properties>
</file>